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1"/>
  </p:notesMasterIdLst>
  <p:sldIdLst>
    <p:sldId id="256" r:id="rId2"/>
    <p:sldId id="257" r:id="rId3"/>
    <p:sldId id="258" r:id="rId4"/>
    <p:sldId id="260" r:id="rId5"/>
    <p:sldId id="261" r:id="rId6"/>
    <p:sldId id="262" r:id="rId7"/>
    <p:sldId id="263" r:id="rId8"/>
    <p:sldId id="264" r:id="rId9"/>
    <p:sldId id="259" r:id="rId10"/>
    <p:sldId id="269" r:id="rId11"/>
    <p:sldId id="267" r:id="rId12"/>
    <p:sldId id="268" r:id="rId13"/>
    <p:sldId id="270" r:id="rId14"/>
    <p:sldId id="308" r:id="rId15"/>
    <p:sldId id="271" r:id="rId16"/>
    <p:sldId id="272" r:id="rId17"/>
    <p:sldId id="273" r:id="rId18"/>
    <p:sldId id="274" r:id="rId19"/>
    <p:sldId id="275" r:id="rId20"/>
    <p:sldId id="276" r:id="rId21"/>
    <p:sldId id="277" r:id="rId22"/>
    <p:sldId id="278" r:id="rId23"/>
    <p:sldId id="266" r:id="rId24"/>
    <p:sldId id="279" r:id="rId25"/>
    <p:sldId id="281" r:id="rId26"/>
    <p:sldId id="310" r:id="rId27"/>
    <p:sldId id="280" r:id="rId28"/>
    <p:sldId id="282" r:id="rId29"/>
    <p:sldId id="285" r:id="rId30"/>
    <p:sldId id="283" r:id="rId31"/>
    <p:sldId id="286" r:id="rId32"/>
    <p:sldId id="284" r:id="rId33"/>
    <p:sldId id="287" r:id="rId34"/>
    <p:sldId id="309" r:id="rId35"/>
    <p:sldId id="288" r:id="rId36"/>
    <p:sldId id="312" r:id="rId37"/>
    <p:sldId id="313" r:id="rId38"/>
    <p:sldId id="314" r:id="rId39"/>
    <p:sldId id="315" r:id="rId40"/>
    <p:sldId id="316" r:id="rId41"/>
    <p:sldId id="317" r:id="rId42"/>
    <p:sldId id="318" r:id="rId43"/>
    <p:sldId id="325" r:id="rId44"/>
    <p:sldId id="320" r:id="rId45"/>
    <p:sldId id="321" r:id="rId46"/>
    <p:sldId id="322" r:id="rId47"/>
    <p:sldId id="289" r:id="rId48"/>
    <p:sldId id="290" r:id="rId49"/>
    <p:sldId id="291" r:id="rId50"/>
    <p:sldId id="292" r:id="rId51"/>
    <p:sldId id="293" r:id="rId52"/>
    <p:sldId id="294" r:id="rId53"/>
    <p:sldId id="295" r:id="rId54"/>
    <p:sldId id="296" r:id="rId55"/>
    <p:sldId id="297" r:id="rId56"/>
    <p:sldId id="298" r:id="rId57"/>
    <p:sldId id="299" r:id="rId58"/>
    <p:sldId id="300" r:id="rId59"/>
    <p:sldId id="301" r:id="rId60"/>
  </p:sldIdLst>
  <p:sldSz cx="9144000" cy="6858000" type="screen4x3"/>
  <p:notesSz cx="7315200" cy="9601200"/>
  <p:custDataLst>
    <p:tags r:id="rId6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4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4BA044A-F7B3-4C82-A2F5-9D6C47223700}" type="datetimeFigureOut">
              <a:rPr lang="en-US" smtClean="0"/>
              <a:pPr/>
              <a:t>5/9/2014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82AC974-6112-4278-BEBA-F7FC0C17C6B4}" type="slidenum">
              <a:rPr lang="en-US" smtClean="0"/>
              <a:pPr/>
              <a:t>‹#›</a:t>
            </a:fld>
            <a:endParaRPr lang="en-US"/>
          </a:p>
        </p:txBody>
      </p:sp>
    </p:spTree>
    <p:extLst>
      <p:ext uri="{BB962C8B-B14F-4D97-AF65-F5344CB8AC3E}">
        <p14:creationId xmlns:p14="http://schemas.microsoft.com/office/powerpoint/2010/main" val="339110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97568C0-D210-466A-A0FA-11B3CE043E64}" type="datetimeFigureOut">
              <a:rPr lang="en-US" smtClean="0"/>
              <a:pPr/>
              <a:t>5/9/2014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E37EC9B-75E5-4280-AC3B-B6CAA463CE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7568C0-D210-466A-A0FA-11B3CE043E64}" type="datetimeFigureOut">
              <a:rPr lang="en-US" smtClean="0"/>
              <a:pPr/>
              <a:t>5/9/2014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37EC9B-75E5-4280-AC3B-B6CAA463CE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7568C0-D210-466A-A0FA-11B3CE043E64}" type="datetimeFigureOut">
              <a:rPr lang="en-US" smtClean="0"/>
              <a:pPr/>
              <a:t>5/9/2014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37EC9B-75E5-4280-AC3B-B6CAA463CE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7568C0-D210-466A-A0FA-11B3CE043E64}" type="datetimeFigureOut">
              <a:rPr lang="en-US" smtClean="0"/>
              <a:pPr/>
              <a:t>5/9/2014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37EC9B-75E5-4280-AC3B-B6CAA463CE8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7568C0-D210-466A-A0FA-11B3CE043E64}" type="datetimeFigureOut">
              <a:rPr lang="en-US" smtClean="0"/>
              <a:pPr/>
              <a:t>5/9/2014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37EC9B-75E5-4280-AC3B-B6CAA463CE8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7568C0-D210-466A-A0FA-11B3CE043E64}" type="datetimeFigureOut">
              <a:rPr lang="en-US" smtClean="0"/>
              <a:pPr/>
              <a:t>5/9/2014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37EC9B-75E5-4280-AC3B-B6CAA463CE8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7568C0-D210-466A-A0FA-11B3CE043E64}" type="datetimeFigureOut">
              <a:rPr lang="en-US" smtClean="0"/>
              <a:pPr/>
              <a:t>5/9/2014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E37EC9B-75E5-4280-AC3B-B6CAA463CE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97568C0-D210-466A-A0FA-11B3CE043E64}" type="datetimeFigureOut">
              <a:rPr lang="en-US" smtClean="0"/>
              <a:pPr/>
              <a:t>5/9/2014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E37EC9B-75E5-4280-AC3B-B6CAA463CE8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97568C0-D210-466A-A0FA-11B3CE043E64}" type="datetimeFigureOut">
              <a:rPr lang="en-US" smtClean="0"/>
              <a:pPr/>
              <a:t>5/9/2014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E37EC9B-75E5-4280-AC3B-B6CAA463CE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97568C0-D210-466A-A0FA-11B3CE043E64}" type="datetimeFigureOut">
              <a:rPr lang="en-US" smtClean="0"/>
              <a:pPr/>
              <a:t>5/9/2014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37EC9B-75E5-4280-AC3B-B6CAA463CE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97568C0-D210-466A-A0FA-11B3CE043E64}" type="datetimeFigureOut">
              <a:rPr lang="en-US" smtClean="0"/>
              <a:pPr/>
              <a:t>5/9/2014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E37EC9B-75E5-4280-AC3B-B6CAA463CE8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7568C0-D210-466A-A0FA-11B3CE043E64}" type="datetimeFigureOut">
              <a:rPr lang="en-US" smtClean="0"/>
              <a:pPr/>
              <a:t>5/9/2014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E37EC9B-75E5-4280-AC3B-B6CAA463CE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AL305-Physics II </a:t>
            </a:r>
            <a:br>
              <a:rPr lang="en-US" dirty="0" smtClean="0"/>
            </a:br>
            <a:endParaRPr lang="en-US" dirty="0"/>
          </a:p>
        </p:txBody>
      </p:sp>
      <p:sp>
        <p:nvSpPr>
          <p:cNvPr id="3" name="Subtitle 2"/>
          <p:cNvSpPr>
            <a:spLocks noGrp="1"/>
          </p:cNvSpPr>
          <p:nvPr>
            <p:ph type="subTitle" idx="1"/>
          </p:nvPr>
        </p:nvSpPr>
        <p:spPr>
          <a:xfrm>
            <a:off x="381000" y="2819400"/>
            <a:ext cx="8077200" cy="1981200"/>
          </a:xfrm>
        </p:spPr>
        <p:txBody>
          <a:bodyPr>
            <a:normAutofit fontScale="92500" lnSpcReduction="10000"/>
          </a:bodyPr>
          <a:lstStyle/>
          <a:p>
            <a:r>
              <a:rPr lang="en-US" dirty="0" smtClean="0"/>
              <a:t>Meeting #2</a:t>
            </a:r>
          </a:p>
          <a:p>
            <a:r>
              <a:rPr lang="en-US" dirty="0" smtClean="0"/>
              <a:t>Photon Beam </a:t>
            </a:r>
            <a:r>
              <a:rPr lang="en-US" dirty="0" err="1" smtClean="0"/>
              <a:t>Dosimetry</a:t>
            </a:r>
            <a:endParaRPr lang="en-US" dirty="0" smtClean="0"/>
          </a:p>
          <a:p>
            <a:r>
              <a:rPr lang="en-US" dirty="0" smtClean="0"/>
              <a:t>John M. Kratina, </a:t>
            </a:r>
            <a:r>
              <a:rPr lang="en-US" dirty="0" err="1" smtClean="0"/>
              <a:t>BMEd</a:t>
            </a:r>
            <a:r>
              <a:rPr lang="en-US" dirty="0" smtClean="0"/>
              <a:t>, RT(R)(T) LRT - Instructor </a:t>
            </a:r>
            <a:endParaRPr lang="en-US" dirty="0" smtClean="0"/>
          </a:p>
          <a:p>
            <a:r>
              <a:rPr lang="en-US" dirty="0" smtClean="0"/>
              <a:t>Copyright 2009 John M. Kratina</a:t>
            </a: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smtClean="0"/>
              <a:t>THE PHOTON BEAM CONSISTS OF 1- PRIMARY BEAM  AND 2- SCATTER COMPONENT</a:t>
            </a:r>
            <a:br>
              <a:rPr lang="en-US" sz="2200" dirty="0" smtClean="0"/>
            </a:br>
            <a:endParaRPr lang="en-US" sz="2200" dirty="0" smtClean="0"/>
          </a:p>
          <a:p>
            <a:pPr>
              <a:buNone/>
            </a:pPr>
            <a:r>
              <a:rPr lang="en-US" sz="2200" dirty="0" smtClean="0"/>
              <a:t>  THE SCATTER PART HAS SEVERAL FACTORS TO CONSIDER:  FIELD SIZE (FS), FD SHAPE, BEAM </a:t>
            </a:r>
          </a:p>
          <a:p>
            <a:pPr>
              <a:buNone/>
            </a:pPr>
            <a:r>
              <a:rPr lang="en-US" sz="2200" dirty="0" smtClean="0"/>
              <a:t>   E., AND FIELD BLOCKING.</a:t>
            </a:r>
          </a:p>
          <a:p>
            <a:pPr>
              <a:buNone/>
            </a:pPr>
            <a:r>
              <a:rPr lang="en-US" sz="2200" dirty="0" smtClean="0"/>
              <a:t> </a:t>
            </a:r>
          </a:p>
          <a:p>
            <a:r>
              <a:rPr lang="en-US" sz="2200" dirty="0" smtClean="0"/>
              <a:t>SCATTER PLAYS A ROLE IN PERCENTAGE DEPTH DOSE</a:t>
            </a:r>
          </a:p>
          <a:p>
            <a:pPr>
              <a:buNone/>
            </a:pPr>
            <a:r>
              <a:rPr lang="en-US" sz="2200" dirty="0" smtClean="0"/>
              <a:t>   (PDD) AS WELL AS TMR.</a:t>
            </a:r>
          </a:p>
          <a:p>
            <a:r>
              <a:rPr lang="en-US" sz="2200" dirty="0" smtClean="0"/>
              <a:t>PLEASE NOTE:   FOR A GIVEN DEPTH, AS FD SIZE </a:t>
            </a:r>
          </a:p>
          <a:p>
            <a:pPr>
              <a:buNone/>
            </a:pPr>
            <a:r>
              <a:rPr lang="en-US" sz="2200" dirty="0" smtClean="0"/>
              <a:t>   INCREASES, THE VALUE OF PDD(%DD) OR TMR INCREASES.---THIS IS BECAUSE OF SCATTER.</a:t>
            </a:r>
          </a:p>
          <a:p>
            <a:endParaRPr lang="en-US" dirty="0"/>
          </a:p>
        </p:txBody>
      </p:sp>
      <p:sp>
        <p:nvSpPr>
          <p:cNvPr id="3" name="Title 2"/>
          <p:cNvSpPr>
            <a:spLocks noGrp="1"/>
          </p:cNvSpPr>
          <p:nvPr>
            <p:ph type="title"/>
          </p:nvPr>
        </p:nvSpPr>
        <p:spPr/>
        <p:txBody>
          <a:bodyPr/>
          <a:lstStyle/>
          <a:p>
            <a:r>
              <a:rPr lang="en-US" dirty="0" smtClean="0"/>
              <a:t>Scatter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idx="1"/>
          </p:nvPr>
        </p:nvSpPr>
        <p:spPr/>
        <p:txBody>
          <a:bodyPr/>
          <a:lstStyle/>
          <a:p>
            <a:pPr eaLnBrk="1" hangingPunct="1">
              <a:buFont typeface="Wingdings" pitchFamily="2" charset="2"/>
              <a:buNone/>
              <a:defRPr/>
            </a:pPr>
            <a:r>
              <a:rPr lang="en-US" dirty="0" smtClean="0"/>
              <a:t>  BSF= Dose at </a:t>
            </a:r>
            <a:r>
              <a:rPr lang="en-US" dirty="0" err="1" smtClean="0"/>
              <a:t>dmax</a:t>
            </a:r>
            <a:r>
              <a:rPr lang="en-US" dirty="0" smtClean="0"/>
              <a:t> in phantom </a:t>
            </a:r>
          </a:p>
          <a:p>
            <a:pPr eaLnBrk="1" hangingPunct="1">
              <a:buFont typeface="Wingdings" pitchFamily="2" charset="2"/>
              <a:buNone/>
              <a:defRPr/>
            </a:pPr>
            <a:r>
              <a:rPr lang="en-US" dirty="0" smtClean="0"/>
              <a:t>         ---------------------------</a:t>
            </a:r>
          </a:p>
          <a:p>
            <a:pPr eaLnBrk="1" hangingPunct="1">
              <a:buFont typeface="Wingdings" pitchFamily="2" charset="2"/>
              <a:buNone/>
              <a:defRPr/>
            </a:pPr>
            <a:r>
              <a:rPr lang="en-US" dirty="0" smtClean="0"/>
              <a:t>            Dose without backscatter</a:t>
            </a:r>
          </a:p>
          <a:p>
            <a:pPr eaLnBrk="1" hangingPunct="1">
              <a:buFont typeface="Wingdings" pitchFamily="2" charset="2"/>
              <a:buNone/>
              <a:defRPr/>
            </a:pPr>
            <a:r>
              <a:rPr lang="en-US" dirty="0" smtClean="0"/>
              <a:t>          </a:t>
            </a:r>
          </a:p>
          <a:p>
            <a:pPr eaLnBrk="1" hangingPunct="1">
              <a:buFont typeface="Wingdings" pitchFamily="2" charset="2"/>
              <a:buNone/>
              <a:defRPr/>
            </a:pPr>
            <a:r>
              <a:rPr lang="en-US" dirty="0" smtClean="0"/>
              <a:t>The ratio of the dose at a point in </a:t>
            </a:r>
            <a:r>
              <a:rPr lang="en-US" dirty="0" err="1" smtClean="0"/>
              <a:t>dmax</a:t>
            </a:r>
            <a:r>
              <a:rPr lang="en-US" dirty="0" smtClean="0"/>
              <a:t> including backscatter to the dose at the same point in air without backscatter.</a:t>
            </a:r>
          </a:p>
          <a:p>
            <a:pPr eaLnBrk="1" hangingPunct="1">
              <a:buFont typeface="Wingdings" pitchFamily="2" charset="2"/>
              <a:buNone/>
              <a:defRPr/>
            </a:pPr>
            <a:r>
              <a:rPr lang="en-US" dirty="0" smtClean="0"/>
              <a:t>   This is also known as peak scatter factor.</a:t>
            </a:r>
          </a:p>
        </p:txBody>
      </p:sp>
      <p:sp>
        <p:nvSpPr>
          <p:cNvPr id="139266" name="Rectangle 2"/>
          <p:cNvSpPr>
            <a:spLocks noGrp="1" noChangeArrowheads="1"/>
          </p:cNvSpPr>
          <p:nvPr>
            <p:ph type="title"/>
          </p:nvPr>
        </p:nvSpPr>
        <p:spPr/>
        <p:txBody>
          <a:bodyPr/>
          <a:lstStyle/>
          <a:p>
            <a:pPr eaLnBrk="1" hangingPunct="1">
              <a:defRPr/>
            </a:pPr>
            <a:r>
              <a:rPr lang="en-US" smtClean="0"/>
              <a:t>Back Scatter Factor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idx="1"/>
          </p:nvPr>
        </p:nvSpPr>
        <p:spPr/>
        <p:txBody>
          <a:bodyPr/>
          <a:lstStyle/>
          <a:p>
            <a:pPr eaLnBrk="1" hangingPunct="1">
              <a:buFont typeface="Wingdings" pitchFamily="2" charset="2"/>
              <a:buNone/>
              <a:defRPr/>
            </a:pPr>
            <a:r>
              <a:rPr lang="en-US" smtClean="0"/>
              <a:t>Backscatter is Dependent on </a:t>
            </a:r>
          </a:p>
          <a:p>
            <a:pPr eaLnBrk="1" hangingPunct="1">
              <a:buFont typeface="Wingdings" pitchFamily="2" charset="2"/>
              <a:buNone/>
              <a:defRPr/>
            </a:pPr>
            <a:r>
              <a:rPr lang="en-US" smtClean="0"/>
              <a:t>Beam Energy</a:t>
            </a:r>
          </a:p>
          <a:p>
            <a:pPr eaLnBrk="1" hangingPunct="1">
              <a:buFont typeface="Wingdings" pitchFamily="2" charset="2"/>
              <a:buNone/>
              <a:defRPr/>
            </a:pPr>
            <a:r>
              <a:rPr lang="en-US" smtClean="0"/>
              <a:t>Scatter</a:t>
            </a:r>
          </a:p>
          <a:p>
            <a:pPr eaLnBrk="1" hangingPunct="1">
              <a:buFont typeface="Wingdings" pitchFamily="2" charset="2"/>
              <a:buNone/>
              <a:defRPr/>
            </a:pPr>
            <a:r>
              <a:rPr lang="en-US" smtClean="0"/>
              <a:t>Beam Geometry</a:t>
            </a:r>
          </a:p>
        </p:txBody>
      </p:sp>
      <p:sp>
        <p:nvSpPr>
          <p:cNvPr id="146434" name="Rectangle 2"/>
          <p:cNvSpPr>
            <a:spLocks noGrp="1" noChangeArrowheads="1"/>
          </p:cNvSpPr>
          <p:nvPr>
            <p:ph type="title"/>
          </p:nvPr>
        </p:nvSpPr>
        <p:spPr/>
        <p:txBody>
          <a:bodyPr/>
          <a:lstStyle/>
          <a:p>
            <a:pPr eaLnBrk="1" hangingPunct="1">
              <a:defRPr/>
            </a:pPr>
            <a:r>
              <a:rPr lang="en-US" smtClean="0"/>
              <a:t>BSF</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BSF INCREASES AS E. INCREASES UP *UNTIL*  62 </a:t>
            </a:r>
          </a:p>
          <a:p>
            <a:pPr>
              <a:buNone/>
            </a:pPr>
            <a:r>
              <a:rPr lang="en-US" dirty="0" smtClean="0"/>
              <a:t>    KEV. THEN COMPTN SCATTER TAKES OVER.</a:t>
            </a:r>
          </a:p>
          <a:p>
            <a:pPr>
              <a:buNone/>
            </a:pPr>
            <a:r>
              <a:rPr lang="en-US" dirty="0" smtClean="0"/>
              <a:t> </a:t>
            </a:r>
          </a:p>
          <a:p>
            <a:r>
              <a:rPr lang="en-US" dirty="0" smtClean="0"/>
              <a:t>AT 2MEV, SCATTER IS VIRTUALLY FORWARD SCATTER.</a:t>
            </a:r>
          </a:p>
          <a:p>
            <a:pPr>
              <a:buNone/>
            </a:pPr>
            <a:r>
              <a:rPr lang="en-US" dirty="0" smtClean="0"/>
              <a:t>   *SEE STANTON PAGE 177, FIG 12.3</a:t>
            </a:r>
          </a:p>
          <a:p>
            <a:pPr>
              <a:buNone/>
            </a:pPr>
            <a:r>
              <a:rPr lang="en-US" dirty="0" smtClean="0"/>
              <a:t> </a:t>
            </a:r>
          </a:p>
          <a:p>
            <a:r>
              <a:rPr lang="en-US" dirty="0" smtClean="0"/>
              <a:t>AT HIGH E., THE BSF IS ALSO CALLED THE PEAK </a:t>
            </a:r>
          </a:p>
          <a:p>
            <a:pPr>
              <a:buNone/>
            </a:pPr>
            <a:r>
              <a:rPr lang="en-US" dirty="0" smtClean="0"/>
              <a:t>   SCATTER FACTOR AND IT'S VALUE APPROACHES "AROUND 1.0"</a:t>
            </a:r>
          </a:p>
          <a:p>
            <a:endParaRPr lang="en-US" dirty="0"/>
          </a:p>
        </p:txBody>
      </p:sp>
      <p:sp>
        <p:nvSpPr>
          <p:cNvPr id="3" name="Title 2"/>
          <p:cNvSpPr>
            <a:spLocks noGrp="1"/>
          </p:cNvSpPr>
          <p:nvPr>
            <p:ph type="title"/>
          </p:nvPr>
        </p:nvSpPr>
        <p:spPr/>
        <p:txBody>
          <a:bodyPr/>
          <a:lstStyle/>
          <a:p>
            <a:r>
              <a:rPr lang="en-US" dirty="0" smtClean="0"/>
              <a:t>BSF</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rmAutofit/>
          </a:bodyPr>
          <a:lstStyle/>
          <a:p>
            <a:pPr eaLnBrk="1" hangingPunct="1">
              <a:defRPr/>
            </a:pPr>
            <a:r>
              <a:rPr lang="en-US" dirty="0" smtClean="0"/>
              <a:t>MU/Time </a:t>
            </a:r>
            <a:r>
              <a:rPr lang="en-US" dirty="0" smtClean="0"/>
              <a:t>Calculation </a:t>
            </a:r>
            <a:r>
              <a:rPr lang="en-US" dirty="0" smtClean="0"/>
              <a:t>Factors</a:t>
            </a:r>
            <a:endParaRPr lang="en-US" dirty="0" smtClean="0"/>
          </a:p>
        </p:txBody>
      </p:sp>
      <p:sp>
        <p:nvSpPr>
          <p:cNvPr id="195587" name="Rectangle 3"/>
          <p:cNvSpPr>
            <a:spLocks noGrp="1" noChangeArrowheads="1"/>
          </p:cNvSpPr>
          <p:nvPr>
            <p:ph type="body" idx="1"/>
          </p:nvPr>
        </p:nvSpPr>
        <p:spPr/>
        <p:txBody>
          <a:bodyPr/>
          <a:lstStyle/>
          <a:p>
            <a:pPr eaLnBrk="1" hangingPunct="1">
              <a:buFont typeface="Wingdings" pitchFamily="2" charset="2"/>
              <a:buNone/>
              <a:defRPr/>
            </a:pPr>
            <a:r>
              <a:rPr lang="en-US" dirty="0" err="1" smtClean="0"/>
              <a:t>Cfs</a:t>
            </a:r>
            <a:r>
              <a:rPr lang="en-US" dirty="0" smtClean="0"/>
              <a:t> =field size correction factor –or- output factor for field sizes other than 10X10cm.</a:t>
            </a:r>
          </a:p>
          <a:p>
            <a:pPr eaLnBrk="1" hangingPunct="1">
              <a:buFont typeface="Wingdings" pitchFamily="2" charset="2"/>
              <a:buNone/>
              <a:defRPr/>
            </a:pPr>
            <a:r>
              <a:rPr lang="en-US" dirty="0" err="1" smtClean="0"/>
              <a:t>Ccal</a:t>
            </a:r>
            <a:r>
              <a:rPr lang="en-US" dirty="0" smtClean="0"/>
              <a:t> =machine calibration output or dose rate, usually 1.00cGy/MU for </a:t>
            </a:r>
            <a:r>
              <a:rPr lang="en-US" dirty="0" err="1" smtClean="0"/>
              <a:t>LinAc’s</a:t>
            </a:r>
            <a:r>
              <a:rPr lang="en-US" dirty="0" smtClean="0"/>
              <a:t> @ 10 X 10 </a:t>
            </a:r>
            <a:r>
              <a:rPr lang="en-US" dirty="0" err="1" smtClean="0"/>
              <a:t>f.s</a:t>
            </a:r>
            <a:r>
              <a:rPr lang="en-US" dirty="0" smtClean="0"/>
              <a:t>.</a:t>
            </a:r>
          </a:p>
          <a:p>
            <a:pPr eaLnBrk="1" hangingPunct="1">
              <a:buFont typeface="Wingdings" pitchFamily="2" charset="2"/>
              <a:buNone/>
              <a:defRPr/>
            </a:pPr>
            <a:r>
              <a:rPr lang="en-US" dirty="0" err="1" smtClean="0"/>
              <a:t>Cattn</a:t>
            </a:r>
            <a:r>
              <a:rPr lang="en-US" dirty="0" smtClean="0"/>
              <a:t> = transmission factor for block trays and /or wedges.</a:t>
            </a:r>
          </a:p>
          <a:p>
            <a:pPr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OUTPUT FACTOR, STANTON PAGE 178</a:t>
            </a:r>
          </a:p>
          <a:p>
            <a:pPr>
              <a:buNone/>
            </a:pPr>
            <a:r>
              <a:rPr lang="en-US" dirty="0" smtClean="0"/>
              <a:t> </a:t>
            </a:r>
          </a:p>
          <a:p>
            <a:pPr>
              <a:buNone/>
            </a:pPr>
            <a:r>
              <a:rPr lang="en-US" dirty="0" smtClean="0"/>
              <a:t>    REMEMBER:    OUTPUT FACTOR = </a:t>
            </a:r>
            <a:r>
              <a:rPr lang="en-US" dirty="0" err="1" smtClean="0"/>
              <a:t>Cfs</a:t>
            </a:r>
            <a:endParaRPr lang="en-US" dirty="0" smtClean="0"/>
          </a:p>
          <a:p>
            <a:pPr>
              <a:buNone/>
            </a:pPr>
            <a:r>
              <a:rPr lang="en-US" dirty="0" smtClean="0"/>
              <a:t> </a:t>
            </a:r>
          </a:p>
          <a:p>
            <a:r>
              <a:rPr lang="en-US" dirty="0" smtClean="0"/>
              <a:t>THE STANDARD CFS OR OUTPUT FACTOR IS "1" AT 10 X 10 CM FS AT DMAX DEPTH.</a:t>
            </a:r>
          </a:p>
          <a:p>
            <a:endParaRPr lang="en-US" dirty="0"/>
          </a:p>
        </p:txBody>
      </p:sp>
      <p:sp>
        <p:nvSpPr>
          <p:cNvPr id="3" name="Title 2"/>
          <p:cNvSpPr>
            <a:spLocks noGrp="1"/>
          </p:cNvSpPr>
          <p:nvPr>
            <p:ph type="title"/>
          </p:nvPr>
        </p:nvSpPr>
        <p:spPr>
          <a:xfrm>
            <a:off x="457200" y="228600"/>
            <a:ext cx="8229600" cy="1143000"/>
          </a:xfrm>
        </p:spPr>
        <p:txBody>
          <a:bodyPr/>
          <a:lstStyle/>
          <a:p>
            <a:r>
              <a:rPr lang="en-US" dirty="0" smtClean="0"/>
              <a:t>Output Factor –or- </a:t>
            </a:r>
            <a:r>
              <a:rPr lang="en-US" dirty="0" err="1" smtClean="0"/>
              <a:t>Cfs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YOU WILL WANT TO REMEMBER THAT THE *OUTPUT FACTOR IS LESS THAN "1" AT A F.S. **LESS***THAN 10 X 10.</a:t>
            </a:r>
          </a:p>
          <a:p>
            <a:endParaRPr lang="en-US" dirty="0" smtClean="0"/>
          </a:p>
          <a:p>
            <a:r>
              <a:rPr lang="en-US" dirty="0" smtClean="0"/>
              <a:t>THUS, A CFS OR OUTPUT FACTOR IS GREATER THAN "1" WHEN THE F.S. IS GREATER THAN 10 X 10</a:t>
            </a:r>
          </a:p>
          <a:p>
            <a:endParaRPr lang="en-US" dirty="0" smtClean="0"/>
          </a:p>
          <a:p>
            <a:r>
              <a:rPr lang="en-US" dirty="0" smtClean="0"/>
              <a:t>NOTE THAT GREATER THE FS, THE GREATER THE </a:t>
            </a:r>
          </a:p>
          <a:p>
            <a:pPr>
              <a:buNone/>
            </a:pPr>
            <a:r>
              <a:rPr lang="en-US" dirty="0" smtClean="0"/>
              <a:t>   OUTPUT DUE TO INCREASED BACKSCATTER TO DMAX FROM PHANTOM OR PATIENT -AND- FORWARD SCATTER OF THE JAWS CHANGES BACKSCATTER TO THE MONITOR CHAMBER.****THIS IS ALL VERY   IMPORTANT TO CONSIDER****</a:t>
            </a:r>
          </a:p>
          <a:p>
            <a:pPr>
              <a:buNone/>
            </a:pPr>
            <a:r>
              <a:rPr lang="en-US" dirty="0" smtClean="0"/>
              <a:t>  </a:t>
            </a:r>
          </a:p>
          <a:p>
            <a:pPr>
              <a:buNone/>
            </a:pPr>
            <a:endParaRPr lang="en-US" dirty="0"/>
          </a:p>
        </p:txBody>
      </p:sp>
      <p:sp>
        <p:nvSpPr>
          <p:cNvPr id="3" name="Title 2"/>
          <p:cNvSpPr>
            <a:spLocks noGrp="1"/>
          </p:cNvSpPr>
          <p:nvPr>
            <p:ph type="title"/>
          </p:nvPr>
        </p:nvSpPr>
        <p:spPr>
          <a:xfrm>
            <a:off x="304800" y="228600"/>
            <a:ext cx="8229600" cy="1143000"/>
          </a:xfrm>
        </p:spPr>
        <p:txBody>
          <a:bodyPr/>
          <a:lstStyle/>
          <a:p>
            <a:r>
              <a:rPr lang="en-US" dirty="0" smtClean="0"/>
              <a:t>Output Factor –or- </a:t>
            </a:r>
            <a:r>
              <a:rPr lang="en-US" dirty="0" err="1" smtClean="0"/>
              <a:t>Cfs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 REMEMBER THAT  </a:t>
            </a:r>
            <a:r>
              <a:rPr lang="en-US" dirty="0" err="1" smtClean="0"/>
              <a:t>Cfs</a:t>
            </a:r>
            <a:r>
              <a:rPr lang="en-US" dirty="0" smtClean="0"/>
              <a:t>=FIELD SIZE CORRECTION FACTOR = *OUTPUT FACTOR* </a:t>
            </a:r>
          </a:p>
          <a:p>
            <a:pPr>
              <a:buNone/>
            </a:pPr>
            <a:r>
              <a:rPr lang="en-US" dirty="0" smtClean="0"/>
              <a:t>   </a:t>
            </a:r>
          </a:p>
          <a:p>
            <a:r>
              <a:rPr lang="en-US" dirty="0" smtClean="0"/>
              <a:t>CFS = DOSE @ DMAX FOR A F.S. / DOSE @ DMAX FOR A STANDARD *10 X 10 cm* F.S.</a:t>
            </a:r>
          </a:p>
          <a:p>
            <a:endParaRPr lang="en-US" dirty="0" smtClean="0"/>
          </a:p>
          <a:p>
            <a:r>
              <a:rPr lang="en-US" dirty="0" smtClean="0"/>
              <a:t>CFS FOR 10 X10 CM = 1.0</a:t>
            </a:r>
          </a:p>
          <a:p>
            <a:endParaRPr lang="en-US" dirty="0" smtClean="0"/>
          </a:p>
          <a:p>
            <a:endParaRPr lang="en-US" dirty="0"/>
          </a:p>
        </p:txBody>
      </p:sp>
      <p:sp>
        <p:nvSpPr>
          <p:cNvPr id="3" name="Title 2"/>
          <p:cNvSpPr>
            <a:spLocks noGrp="1"/>
          </p:cNvSpPr>
          <p:nvPr>
            <p:ph type="title"/>
          </p:nvPr>
        </p:nvSpPr>
        <p:spPr/>
        <p:txBody>
          <a:bodyPr/>
          <a:lstStyle/>
          <a:p>
            <a:r>
              <a:rPr lang="en-US" dirty="0" smtClean="0"/>
              <a:t>Output factor = </a:t>
            </a:r>
            <a:r>
              <a:rPr lang="en-US" dirty="0" err="1" smtClean="0"/>
              <a:t>Cfs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   SEE PAGE 179</a:t>
            </a:r>
          </a:p>
          <a:p>
            <a:pPr>
              <a:buNone/>
            </a:pPr>
            <a:r>
              <a:rPr lang="en-US" dirty="0" smtClean="0"/>
              <a:t>  (Please Note: that there is a Typo on Stanton page 179. The </a:t>
            </a:r>
            <a:r>
              <a:rPr lang="en-US" dirty="0" err="1" smtClean="0"/>
              <a:t>Cfs</a:t>
            </a:r>
            <a:r>
              <a:rPr lang="en-US" dirty="0" smtClean="0"/>
              <a:t> and </a:t>
            </a:r>
            <a:r>
              <a:rPr lang="en-US" dirty="0" err="1" smtClean="0"/>
              <a:t>Ccal</a:t>
            </a:r>
            <a:r>
              <a:rPr lang="en-US" dirty="0" smtClean="0"/>
              <a:t> values are </a:t>
            </a:r>
          </a:p>
          <a:p>
            <a:pPr>
              <a:buNone/>
            </a:pPr>
            <a:r>
              <a:rPr lang="en-US" dirty="0" smtClean="0"/>
              <a:t>   incorrectly reversed.)</a:t>
            </a:r>
          </a:p>
          <a:p>
            <a:pPr>
              <a:buNone/>
            </a:pPr>
            <a:r>
              <a:rPr lang="en-US" dirty="0" smtClean="0"/>
              <a:t>   ***HERE IS THE CORRECT CALCULATION:***</a:t>
            </a:r>
          </a:p>
          <a:p>
            <a:pPr>
              <a:buNone/>
            </a:pPr>
            <a:r>
              <a:rPr lang="en-US" dirty="0" smtClean="0"/>
              <a:t> </a:t>
            </a:r>
          </a:p>
          <a:p>
            <a:r>
              <a:rPr lang="en-US" dirty="0" smtClean="0"/>
              <a:t>SEE THE CALCS HERE TO FIND OUTPUT AT 160 SSD</a:t>
            </a:r>
          </a:p>
          <a:p>
            <a:pPr>
              <a:buNone/>
            </a:pPr>
            <a:r>
              <a:rPr lang="en-US" dirty="0" smtClean="0"/>
              <a:t> </a:t>
            </a:r>
          </a:p>
          <a:p>
            <a:r>
              <a:rPr lang="en-US" dirty="0" smtClean="0"/>
              <a:t>SO, OUTPUT 160 SSD = OUTPUT @ 80 SSD X INVERSE SQUARE FACTOR</a:t>
            </a:r>
          </a:p>
          <a:p>
            <a:pPr>
              <a:buNone/>
            </a:pPr>
            <a:r>
              <a:rPr lang="en-US" dirty="0" smtClean="0"/>
              <a:t>  </a:t>
            </a:r>
          </a:p>
          <a:p>
            <a:endParaRPr lang="en-US" dirty="0"/>
          </a:p>
        </p:txBody>
      </p:sp>
      <p:sp>
        <p:nvSpPr>
          <p:cNvPr id="3" name="Title 2"/>
          <p:cNvSpPr>
            <a:spLocks noGrp="1"/>
          </p:cNvSpPr>
          <p:nvPr>
            <p:ph type="title"/>
          </p:nvPr>
        </p:nvSpPr>
        <p:spPr/>
        <p:txBody>
          <a:bodyPr>
            <a:normAutofit/>
          </a:bodyPr>
          <a:lstStyle/>
          <a:p>
            <a:r>
              <a:rPr lang="en-US" dirty="0" err="1" smtClean="0"/>
              <a:t>Cfs</a:t>
            </a:r>
            <a:r>
              <a:rPr lang="en-US" dirty="0" smtClean="0"/>
              <a:t> or Output factor </a:t>
            </a:r>
            <a:r>
              <a:rPr lang="en-US" dirty="0" err="1" smtClean="0"/>
              <a:t>Calc</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OUTPUT 160 SSD = OUTPUT @ 80 SSD X INVERSE </a:t>
            </a:r>
          </a:p>
          <a:p>
            <a:pPr>
              <a:buNone/>
            </a:pPr>
            <a:r>
              <a:rPr lang="en-US" dirty="0" smtClean="0"/>
              <a:t>     SQUARE FACTOR    (this time, please note </a:t>
            </a:r>
            <a:r>
              <a:rPr lang="en-US" dirty="0" err="1" smtClean="0"/>
              <a:t>Dmax</a:t>
            </a:r>
            <a:r>
              <a:rPr lang="en-US" dirty="0" smtClean="0"/>
              <a:t> =1cm as stated.)</a:t>
            </a:r>
          </a:p>
          <a:p>
            <a:pPr>
              <a:buNone/>
            </a:pPr>
            <a:r>
              <a:rPr lang="en-US" dirty="0" smtClean="0"/>
              <a:t> </a:t>
            </a:r>
          </a:p>
          <a:p>
            <a:pPr>
              <a:buNone/>
            </a:pPr>
            <a:r>
              <a:rPr lang="en-US" dirty="0" smtClean="0"/>
              <a:t>    = OUTPUT @ 80SSD X (80 +1 /160+1)*2</a:t>
            </a:r>
          </a:p>
          <a:p>
            <a:pPr>
              <a:buNone/>
            </a:pPr>
            <a:endParaRPr lang="en-US" dirty="0" smtClean="0"/>
          </a:p>
          <a:p>
            <a:pPr>
              <a:buNone/>
            </a:pPr>
            <a:r>
              <a:rPr lang="en-US" dirty="0" smtClean="0"/>
              <a:t>    =</a:t>
            </a:r>
            <a:r>
              <a:rPr lang="en-US" dirty="0" err="1" smtClean="0"/>
              <a:t>Cfs</a:t>
            </a:r>
            <a:r>
              <a:rPr lang="en-US" dirty="0" smtClean="0"/>
              <a:t> X </a:t>
            </a:r>
            <a:r>
              <a:rPr lang="en-US" dirty="0" err="1" smtClean="0"/>
              <a:t>Ccal</a:t>
            </a:r>
            <a:r>
              <a:rPr lang="en-US" dirty="0" smtClean="0"/>
              <a:t> X (81/161)*2</a:t>
            </a:r>
          </a:p>
          <a:p>
            <a:pPr>
              <a:buNone/>
            </a:pPr>
            <a:r>
              <a:rPr lang="en-US" dirty="0" smtClean="0"/>
              <a:t>    </a:t>
            </a:r>
          </a:p>
          <a:p>
            <a:pPr>
              <a:buNone/>
            </a:pPr>
            <a:r>
              <a:rPr lang="en-US" dirty="0" smtClean="0"/>
              <a:t>     =1.00 (the correct </a:t>
            </a:r>
            <a:r>
              <a:rPr lang="en-US" dirty="0" err="1" smtClean="0"/>
              <a:t>Cfs</a:t>
            </a:r>
            <a:r>
              <a:rPr lang="en-US" dirty="0" smtClean="0"/>
              <a:t>) x 1.03 </a:t>
            </a:r>
            <a:r>
              <a:rPr lang="en-US" dirty="0" err="1" smtClean="0"/>
              <a:t>cGy</a:t>
            </a:r>
            <a:r>
              <a:rPr lang="en-US" dirty="0" smtClean="0"/>
              <a:t>/mu (the correct </a:t>
            </a:r>
            <a:r>
              <a:rPr lang="en-US" dirty="0" err="1" smtClean="0"/>
              <a:t>Ccal</a:t>
            </a:r>
            <a:r>
              <a:rPr lang="en-US" dirty="0" smtClean="0"/>
              <a:t>) x    </a:t>
            </a:r>
          </a:p>
          <a:p>
            <a:pPr>
              <a:buNone/>
            </a:pPr>
            <a:r>
              <a:rPr lang="en-US" dirty="0" smtClean="0"/>
              <a:t>        (0.05031055)*2</a:t>
            </a:r>
          </a:p>
          <a:p>
            <a:pPr>
              <a:buNone/>
            </a:pPr>
            <a:endParaRPr lang="en-US" dirty="0" smtClean="0"/>
          </a:p>
          <a:p>
            <a:pPr>
              <a:buNone/>
            </a:pPr>
            <a:r>
              <a:rPr lang="en-US" dirty="0" smtClean="0"/>
              <a:t>      =1.00 x 1.03 x 0.2531151</a:t>
            </a:r>
          </a:p>
          <a:p>
            <a:pPr>
              <a:buNone/>
            </a:pPr>
            <a:r>
              <a:rPr lang="en-US" dirty="0" smtClean="0"/>
              <a:t>      </a:t>
            </a:r>
          </a:p>
          <a:p>
            <a:pPr>
              <a:buNone/>
            </a:pPr>
            <a:r>
              <a:rPr lang="en-US" dirty="0" smtClean="0"/>
              <a:t>      =0.2607085 </a:t>
            </a:r>
            <a:r>
              <a:rPr lang="en-US" dirty="0" err="1" smtClean="0"/>
              <a:t>cGy</a:t>
            </a:r>
            <a:r>
              <a:rPr lang="en-US" dirty="0" smtClean="0"/>
              <a:t>/mu</a:t>
            </a:r>
          </a:p>
          <a:p>
            <a:pPr>
              <a:buNone/>
            </a:pPr>
            <a:r>
              <a:rPr lang="en-US" dirty="0" smtClean="0"/>
              <a:t>      </a:t>
            </a:r>
          </a:p>
          <a:p>
            <a:pPr>
              <a:buNone/>
            </a:pPr>
            <a:r>
              <a:rPr lang="en-US" dirty="0" smtClean="0"/>
              <a:t>      =0.261 </a:t>
            </a:r>
            <a:r>
              <a:rPr lang="en-US" dirty="0" err="1" smtClean="0"/>
              <a:t>cGy</a:t>
            </a:r>
            <a:r>
              <a:rPr lang="en-US" dirty="0" smtClean="0"/>
              <a:t>/mu (rounded up.)</a:t>
            </a:r>
          </a:p>
          <a:p>
            <a:pPr>
              <a:buNone/>
            </a:pPr>
            <a:r>
              <a:rPr lang="en-US" dirty="0" smtClean="0"/>
              <a:t> </a:t>
            </a:r>
          </a:p>
          <a:p>
            <a:endParaRPr lang="en-US" dirty="0"/>
          </a:p>
        </p:txBody>
      </p:sp>
      <p:sp>
        <p:nvSpPr>
          <p:cNvPr id="3" name="Title 2"/>
          <p:cNvSpPr>
            <a:spLocks noGrp="1"/>
          </p:cNvSpPr>
          <p:nvPr>
            <p:ph type="title"/>
          </p:nvPr>
        </p:nvSpPr>
        <p:spPr/>
        <p:txBody>
          <a:bodyPr/>
          <a:lstStyle/>
          <a:p>
            <a:r>
              <a:rPr lang="en-US" dirty="0" smtClean="0"/>
              <a:t>Output calc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All </a:t>
            </a:r>
            <a:r>
              <a:rPr lang="en-US" dirty="0" err="1" smtClean="0"/>
              <a:t>Linac’s</a:t>
            </a:r>
            <a:r>
              <a:rPr lang="en-US" dirty="0" smtClean="0"/>
              <a:t> are Calibrated to a Defined—</a:t>
            </a:r>
            <a:r>
              <a:rPr lang="en-US" dirty="0" err="1" smtClean="0"/>
              <a:t>Isocenter</a:t>
            </a:r>
            <a:r>
              <a:rPr lang="en-US" dirty="0" smtClean="0"/>
              <a:t> Distance. This distance comes into play when making </a:t>
            </a:r>
            <a:r>
              <a:rPr lang="en-US" dirty="0" err="1" smtClean="0"/>
              <a:t>Tx</a:t>
            </a:r>
            <a:r>
              <a:rPr lang="en-US" dirty="0" smtClean="0"/>
              <a:t> </a:t>
            </a:r>
            <a:r>
              <a:rPr lang="en-US" dirty="0" err="1" smtClean="0"/>
              <a:t>calc’s</a:t>
            </a:r>
            <a:r>
              <a:rPr lang="en-US" dirty="0" smtClean="0"/>
              <a:t>. </a:t>
            </a:r>
          </a:p>
          <a:p>
            <a:r>
              <a:rPr lang="en-US" dirty="0" smtClean="0"/>
              <a:t>Older </a:t>
            </a:r>
            <a:r>
              <a:rPr lang="en-US" dirty="0" err="1" smtClean="0"/>
              <a:t>Tx</a:t>
            </a:r>
            <a:r>
              <a:rPr lang="en-US" dirty="0" smtClean="0"/>
              <a:t> Machines, Co60, 4MV and 6MV are calibrated at an  *</a:t>
            </a:r>
            <a:r>
              <a:rPr lang="en-US" dirty="0" err="1" smtClean="0"/>
              <a:t>Isocenter</a:t>
            </a:r>
            <a:r>
              <a:rPr lang="en-US" dirty="0" smtClean="0"/>
              <a:t>  Distance of 80 cm.*</a:t>
            </a:r>
          </a:p>
          <a:p>
            <a:r>
              <a:rPr lang="en-US" dirty="0" smtClean="0"/>
              <a:t>Newer </a:t>
            </a:r>
            <a:r>
              <a:rPr lang="en-US" dirty="0" err="1" smtClean="0"/>
              <a:t>Tx</a:t>
            </a:r>
            <a:r>
              <a:rPr lang="en-US" dirty="0" smtClean="0"/>
              <a:t> Machines have a Calibrated </a:t>
            </a:r>
            <a:r>
              <a:rPr lang="en-US" dirty="0" err="1" smtClean="0"/>
              <a:t>Isocenter</a:t>
            </a:r>
            <a:r>
              <a:rPr lang="en-US" dirty="0" smtClean="0"/>
              <a:t> Distance of 100 cm.</a:t>
            </a:r>
            <a:endParaRPr lang="en-US" dirty="0"/>
          </a:p>
        </p:txBody>
      </p:sp>
      <p:sp>
        <p:nvSpPr>
          <p:cNvPr id="2" name="Title 1"/>
          <p:cNvSpPr>
            <a:spLocks noGrp="1"/>
          </p:cNvSpPr>
          <p:nvPr>
            <p:ph type="title"/>
          </p:nvPr>
        </p:nvSpPr>
        <p:spPr/>
        <p:txBody>
          <a:bodyPr/>
          <a:lstStyle/>
          <a:p>
            <a:r>
              <a:rPr lang="en-US" dirty="0" smtClean="0"/>
              <a:t>Calibrated </a:t>
            </a:r>
            <a:r>
              <a:rPr lang="en-US" dirty="0" err="1" smtClean="0"/>
              <a:t>Isocenter</a:t>
            </a:r>
            <a:r>
              <a:rPr lang="en-US" dirty="0" smtClean="0"/>
              <a:t> Distance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Please note that we are to use the Standard,</a:t>
            </a:r>
          </a:p>
          <a:p>
            <a:pPr>
              <a:buNone/>
            </a:pPr>
            <a:r>
              <a:rPr lang="en-US" dirty="0" smtClean="0"/>
              <a:t>  10 x 10 F.S. unless otherwise stated.</a:t>
            </a:r>
          </a:p>
          <a:p>
            <a:pPr>
              <a:buNone/>
            </a:pPr>
            <a:endParaRPr lang="en-US" dirty="0" smtClean="0"/>
          </a:p>
          <a:p>
            <a:pPr>
              <a:buNone/>
            </a:pPr>
            <a:endParaRPr lang="en-US" dirty="0" smtClean="0"/>
          </a:p>
          <a:p>
            <a:pPr>
              <a:buNone/>
            </a:pPr>
            <a:r>
              <a:rPr lang="en-US" dirty="0" smtClean="0"/>
              <a:t>   We will be given the </a:t>
            </a:r>
            <a:r>
              <a:rPr lang="en-US" dirty="0" err="1" smtClean="0"/>
              <a:t>Ccal</a:t>
            </a:r>
            <a:r>
              <a:rPr lang="en-US" dirty="0" smtClean="0"/>
              <a:t> and </a:t>
            </a:r>
            <a:r>
              <a:rPr lang="en-US" dirty="0" err="1" smtClean="0"/>
              <a:t>Cfs</a:t>
            </a:r>
            <a:r>
              <a:rPr lang="en-US" dirty="0" smtClean="0"/>
              <a:t> in all equations on the Exam.</a:t>
            </a:r>
            <a:endParaRPr lang="en-US" dirty="0"/>
          </a:p>
        </p:txBody>
      </p:sp>
      <p:sp>
        <p:nvSpPr>
          <p:cNvPr id="3" name="Title 2"/>
          <p:cNvSpPr>
            <a:spLocks noGrp="1"/>
          </p:cNvSpPr>
          <p:nvPr>
            <p:ph type="title"/>
          </p:nvPr>
        </p:nvSpPr>
        <p:spPr/>
        <p:txBody>
          <a:bodyPr/>
          <a:lstStyle/>
          <a:p>
            <a:r>
              <a:rPr lang="en-US" dirty="0" smtClean="0"/>
              <a:t>Output </a:t>
            </a:r>
            <a:r>
              <a:rPr lang="en-US" dirty="0" err="1" smtClean="0"/>
              <a:t>Calc</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Remember we have a </a:t>
            </a:r>
            <a:r>
              <a:rPr lang="en-US" dirty="0" err="1" smtClean="0"/>
              <a:t>Dmax</a:t>
            </a:r>
            <a:r>
              <a:rPr lang="en-US" dirty="0" smtClean="0"/>
              <a:t> of 1.5cm</a:t>
            </a:r>
          </a:p>
          <a:p>
            <a:r>
              <a:rPr lang="en-US" dirty="0" smtClean="0"/>
              <a:t>We will use the Standard 10 x 10 F.S. so our </a:t>
            </a:r>
            <a:r>
              <a:rPr lang="en-US" dirty="0" err="1" smtClean="0"/>
              <a:t>Cfs</a:t>
            </a:r>
            <a:r>
              <a:rPr lang="en-US" dirty="0" smtClean="0"/>
              <a:t>  =1.</a:t>
            </a:r>
          </a:p>
          <a:p>
            <a:r>
              <a:rPr lang="en-US" dirty="0" smtClean="0"/>
              <a:t>We have been given the </a:t>
            </a:r>
            <a:r>
              <a:rPr lang="en-US" dirty="0" err="1" smtClean="0"/>
              <a:t>Ccal</a:t>
            </a:r>
            <a:r>
              <a:rPr lang="en-US" dirty="0" smtClean="0"/>
              <a:t> of 1.0 </a:t>
            </a:r>
            <a:r>
              <a:rPr lang="en-US" dirty="0" err="1" smtClean="0"/>
              <a:t>cGy</a:t>
            </a:r>
            <a:r>
              <a:rPr lang="en-US" dirty="0" smtClean="0"/>
              <a:t>/mu.</a:t>
            </a:r>
          </a:p>
          <a:p>
            <a:r>
              <a:rPr lang="en-US" dirty="0" smtClean="0"/>
              <a:t>Plug this in your calculator…</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Problem #1, Stanton </a:t>
            </a:r>
            <a:r>
              <a:rPr lang="en-US" dirty="0" smtClean="0"/>
              <a:t>text,page198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Cfs</a:t>
            </a:r>
            <a:r>
              <a:rPr lang="en-US" dirty="0" smtClean="0"/>
              <a:t>  x </a:t>
            </a:r>
            <a:r>
              <a:rPr lang="en-US" dirty="0" err="1" smtClean="0"/>
              <a:t>Ccal</a:t>
            </a:r>
            <a:r>
              <a:rPr lang="en-US" dirty="0" smtClean="0"/>
              <a:t>  x (101.5/201.5)*2</a:t>
            </a:r>
          </a:p>
          <a:p>
            <a:pPr>
              <a:buNone/>
            </a:pPr>
            <a:endParaRPr lang="en-US" dirty="0" smtClean="0"/>
          </a:p>
          <a:p>
            <a:pPr>
              <a:buNone/>
            </a:pPr>
            <a:r>
              <a:rPr lang="en-US" dirty="0" smtClean="0"/>
              <a:t>  = 1 x 1 x 0.254</a:t>
            </a:r>
          </a:p>
          <a:p>
            <a:pPr>
              <a:buNone/>
            </a:pPr>
            <a:endParaRPr lang="en-US" dirty="0" smtClean="0"/>
          </a:p>
          <a:p>
            <a:pPr>
              <a:buNone/>
            </a:pPr>
            <a:r>
              <a:rPr lang="en-US" dirty="0" smtClean="0"/>
              <a:t>  = 0.254 </a:t>
            </a:r>
            <a:r>
              <a:rPr lang="en-US" dirty="0" err="1" smtClean="0"/>
              <a:t>cGy</a:t>
            </a:r>
            <a:r>
              <a:rPr lang="en-US" dirty="0" smtClean="0"/>
              <a:t>/MU</a:t>
            </a:r>
          </a:p>
          <a:p>
            <a:pPr>
              <a:buNone/>
            </a:pPr>
            <a:endParaRPr lang="en-US" dirty="0" smtClean="0"/>
          </a:p>
          <a:p>
            <a:pPr>
              <a:buNone/>
            </a:pPr>
            <a:r>
              <a:rPr lang="en-US" dirty="0" smtClean="0"/>
              <a:t>What was your answer on your calculator?</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Problem #1, Stanton </a:t>
            </a:r>
            <a:r>
              <a:rPr lang="en-US" dirty="0" err="1" smtClean="0"/>
              <a:t>text,page</a:t>
            </a:r>
            <a:r>
              <a:rPr lang="en-US" dirty="0" smtClean="0"/>
              <a:t> 198</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idx="1"/>
          </p:nvPr>
        </p:nvSpPr>
        <p:spPr/>
        <p:txBody>
          <a:bodyPr/>
          <a:lstStyle/>
          <a:p>
            <a:pPr eaLnBrk="1" hangingPunct="1">
              <a:buFont typeface="Wingdings" pitchFamily="2" charset="2"/>
              <a:buNone/>
              <a:defRPr/>
            </a:pPr>
            <a:r>
              <a:rPr lang="en-US" dirty="0" smtClean="0"/>
              <a:t> In order to use the “square field” data tables, we must convert non-square fields to Equivalent </a:t>
            </a:r>
            <a:r>
              <a:rPr lang="en-US" dirty="0" err="1" smtClean="0"/>
              <a:t>Sqaure</a:t>
            </a:r>
            <a:r>
              <a:rPr lang="en-US" dirty="0" smtClean="0"/>
              <a:t> Fields.</a:t>
            </a:r>
          </a:p>
          <a:p>
            <a:pPr eaLnBrk="1" hangingPunct="1">
              <a:buFont typeface="Wingdings" pitchFamily="2" charset="2"/>
              <a:buNone/>
              <a:defRPr/>
            </a:pPr>
            <a:r>
              <a:rPr lang="en-US" dirty="0" smtClean="0"/>
              <a:t>           </a:t>
            </a:r>
          </a:p>
          <a:p>
            <a:pPr eaLnBrk="1" hangingPunct="1">
              <a:buFont typeface="Wingdings" pitchFamily="2" charset="2"/>
              <a:buNone/>
              <a:defRPr/>
            </a:pPr>
            <a:r>
              <a:rPr lang="en-US" dirty="0" smtClean="0"/>
              <a:t>              ESF= 4 X Area/Perimeter</a:t>
            </a:r>
          </a:p>
          <a:p>
            <a:pPr eaLnBrk="1" hangingPunct="1">
              <a:buFont typeface="Wingdings" pitchFamily="2" charset="2"/>
              <a:buNone/>
              <a:defRPr/>
            </a:pPr>
            <a:r>
              <a:rPr lang="en-US" dirty="0" smtClean="0"/>
              <a:t>        So, ESF = 4 x L x W / 2(L + W)</a:t>
            </a:r>
          </a:p>
          <a:p>
            <a:pPr eaLnBrk="1" hangingPunct="1">
              <a:buFont typeface="Wingdings" pitchFamily="2" charset="2"/>
              <a:buNone/>
              <a:defRPr/>
            </a:pPr>
            <a:r>
              <a:rPr lang="en-US" dirty="0" smtClean="0"/>
              <a:t>ESF will have the same </a:t>
            </a:r>
            <a:r>
              <a:rPr lang="en-US" dirty="0" err="1" smtClean="0"/>
              <a:t>Cfs</a:t>
            </a:r>
            <a:r>
              <a:rPr lang="en-US" dirty="0" smtClean="0"/>
              <a:t>, scatter effects and depth dose of a rectangular field.</a:t>
            </a:r>
          </a:p>
        </p:txBody>
      </p:sp>
      <p:sp>
        <p:nvSpPr>
          <p:cNvPr id="143362" name="Rectangle 2"/>
          <p:cNvSpPr>
            <a:spLocks noGrp="1" noChangeArrowheads="1"/>
          </p:cNvSpPr>
          <p:nvPr>
            <p:ph type="title"/>
          </p:nvPr>
        </p:nvSpPr>
        <p:spPr/>
        <p:txBody>
          <a:bodyPr>
            <a:normAutofit fontScale="90000"/>
          </a:bodyPr>
          <a:lstStyle/>
          <a:p>
            <a:pPr eaLnBrk="1" hangingPunct="1">
              <a:defRPr/>
            </a:pPr>
            <a:r>
              <a:rPr lang="en-US" sz="4000" dirty="0" err="1" smtClean="0"/>
              <a:t>Equivlent</a:t>
            </a:r>
            <a:r>
              <a:rPr lang="en-US" sz="4000" dirty="0" smtClean="0"/>
              <a:t> Square Fields</a:t>
            </a:r>
            <a:br>
              <a:rPr lang="en-US" sz="4000" dirty="0" smtClean="0"/>
            </a:br>
            <a:endParaRPr lang="en-US" sz="4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a:buNone/>
            </a:pPr>
            <a:r>
              <a:rPr lang="en-US" dirty="0" smtClean="0"/>
              <a:t>      See Stanton,  page 179-180. THE ABOVE FORMULA CAN BE USED WHEN A CHART IS NOT AVAILABLE. Page 180 shows a computer generated field that is more accurate.</a:t>
            </a:r>
          </a:p>
          <a:p>
            <a:pPr>
              <a:buNone/>
            </a:pPr>
            <a:r>
              <a:rPr lang="en-US" dirty="0" smtClean="0"/>
              <a:t>      TURN TO QUESTION 8 IN THE STANTON CHAPTER 12 PROBLEMS ON PAGE 198.</a:t>
            </a:r>
          </a:p>
          <a:p>
            <a:pPr>
              <a:buNone/>
            </a:pPr>
            <a:r>
              <a:rPr lang="en-US" dirty="0" smtClean="0"/>
              <a:t> </a:t>
            </a:r>
          </a:p>
          <a:p>
            <a:r>
              <a:rPr lang="en-US" dirty="0" smtClean="0"/>
              <a:t>First, we need the ESF FOR A 25CM X 10CM FD</a:t>
            </a:r>
          </a:p>
          <a:p>
            <a:endParaRPr lang="en-US" dirty="0" smtClean="0"/>
          </a:p>
          <a:p>
            <a:r>
              <a:rPr lang="en-US" dirty="0" smtClean="0"/>
              <a:t>ESF= 4 X A/P</a:t>
            </a:r>
          </a:p>
          <a:p>
            <a:pPr>
              <a:buNone/>
            </a:pPr>
            <a:r>
              <a:rPr lang="en-US" dirty="0" smtClean="0"/>
              <a:t> </a:t>
            </a:r>
          </a:p>
          <a:p>
            <a:r>
              <a:rPr lang="en-US" dirty="0" smtClean="0"/>
              <a:t>ESF = 4 X L x W / 2(L + W)</a:t>
            </a:r>
          </a:p>
          <a:p>
            <a:pPr>
              <a:buNone/>
            </a:pPr>
            <a:r>
              <a:rPr lang="en-US" dirty="0" smtClean="0"/>
              <a:t> </a:t>
            </a:r>
          </a:p>
          <a:p>
            <a:r>
              <a:rPr lang="en-US" dirty="0" smtClean="0"/>
              <a:t>=4 X 25X10 / 2(25+10) =</a:t>
            </a:r>
          </a:p>
          <a:p>
            <a:pPr>
              <a:buNone/>
            </a:pPr>
            <a:r>
              <a:rPr lang="en-US" dirty="0" smtClean="0"/>
              <a:t>  </a:t>
            </a:r>
          </a:p>
          <a:p>
            <a:r>
              <a:rPr lang="en-US" dirty="0" smtClean="0"/>
              <a:t>=4 X 250/70</a:t>
            </a:r>
          </a:p>
          <a:p>
            <a:pPr>
              <a:buNone/>
            </a:pPr>
            <a:r>
              <a:rPr lang="en-US" dirty="0" smtClean="0"/>
              <a:t> </a:t>
            </a:r>
          </a:p>
          <a:p>
            <a:r>
              <a:rPr lang="en-US" dirty="0" smtClean="0"/>
              <a:t>=4 X 3.57</a:t>
            </a:r>
          </a:p>
          <a:p>
            <a:pPr>
              <a:buNone/>
            </a:pPr>
            <a:r>
              <a:rPr lang="en-US" dirty="0" smtClean="0"/>
              <a:t> </a:t>
            </a:r>
          </a:p>
          <a:p>
            <a:r>
              <a:rPr lang="en-US" dirty="0" smtClean="0"/>
              <a:t>=14.285714</a:t>
            </a:r>
          </a:p>
          <a:p>
            <a:pPr>
              <a:buNone/>
            </a:pPr>
            <a:r>
              <a:rPr lang="en-US" dirty="0" smtClean="0"/>
              <a:t> </a:t>
            </a:r>
          </a:p>
          <a:p>
            <a:r>
              <a:rPr lang="en-US" dirty="0" smtClean="0"/>
              <a:t>=14.3 ESF (rounded up.)  (please note we got 14.3 ESF, while the computer chart shows 13.6)</a:t>
            </a:r>
          </a:p>
          <a:p>
            <a:pPr>
              <a:buNone/>
            </a:pPr>
            <a:r>
              <a:rPr lang="en-US" dirty="0" smtClean="0"/>
              <a:t> </a:t>
            </a:r>
          </a:p>
          <a:p>
            <a:pPr>
              <a:buNone/>
            </a:pPr>
            <a:r>
              <a:rPr lang="en-US" dirty="0" smtClean="0"/>
              <a:t> </a:t>
            </a:r>
          </a:p>
          <a:p>
            <a:endParaRPr lang="en-US" dirty="0"/>
          </a:p>
        </p:txBody>
      </p:sp>
      <p:sp>
        <p:nvSpPr>
          <p:cNvPr id="3" name="Title 2"/>
          <p:cNvSpPr>
            <a:spLocks noGrp="1"/>
          </p:cNvSpPr>
          <p:nvPr>
            <p:ph type="title"/>
          </p:nvPr>
        </p:nvSpPr>
        <p:spPr/>
        <p:txBody>
          <a:bodyPr/>
          <a:lstStyle/>
          <a:p>
            <a:r>
              <a:rPr lang="en-US" dirty="0" smtClean="0"/>
              <a:t>ESF = 4 x A/P</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NEXT, WE HAVE EQUIP. ATTEN FACTORS OF BLOCKS AND TRAYS TO TAKE IN ACCOUNT.</a:t>
            </a:r>
          </a:p>
          <a:p>
            <a:pPr>
              <a:buNone/>
            </a:pPr>
            <a:r>
              <a:rPr lang="en-US" dirty="0" smtClean="0"/>
              <a:t>   THIS IS WHERE </a:t>
            </a:r>
            <a:r>
              <a:rPr lang="en-US" dirty="0" err="1" smtClean="0"/>
              <a:t>Cattn</a:t>
            </a:r>
            <a:r>
              <a:rPr lang="en-US" dirty="0" smtClean="0"/>
              <a:t> comes in.</a:t>
            </a:r>
          </a:p>
          <a:p>
            <a:pPr>
              <a:buNone/>
            </a:pPr>
            <a:r>
              <a:rPr lang="en-US" dirty="0" smtClean="0"/>
              <a:t> </a:t>
            </a:r>
          </a:p>
          <a:p>
            <a:r>
              <a:rPr lang="en-US" dirty="0" err="1" smtClean="0"/>
              <a:t>Cattn</a:t>
            </a:r>
            <a:r>
              <a:rPr lang="en-US" dirty="0" smtClean="0"/>
              <a:t> = DOSE With DEVICE IN BEAM / DOSE Without DEVICE IN RAD BEAM</a:t>
            </a:r>
          </a:p>
          <a:p>
            <a:endParaRPr lang="en-US" dirty="0" smtClean="0"/>
          </a:p>
          <a:p>
            <a:r>
              <a:rPr lang="en-US" dirty="0" smtClean="0"/>
              <a:t>PLEASE SEE TABLE 12.3 IN STANTON PAGE 181. HERE WE CAN ALSO SEE FOR THE E.'S </a:t>
            </a:r>
          </a:p>
          <a:p>
            <a:r>
              <a:rPr lang="en-US" dirty="0" smtClean="0"/>
              <a:t>WE ARE WORKING WITH, THE </a:t>
            </a:r>
            <a:r>
              <a:rPr lang="en-US" dirty="0" err="1" smtClean="0"/>
              <a:t>Cattn</a:t>
            </a:r>
            <a:r>
              <a:rPr lang="en-US" dirty="0" smtClean="0"/>
              <a:t> IS "USUALLY ABOUT 1"</a:t>
            </a:r>
          </a:p>
          <a:p>
            <a:endParaRPr lang="en-US" dirty="0"/>
          </a:p>
        </p:txBody>
      </p:sp>
      <p:sp>
        <p:nvSpPr>
          <p:cNvPr id="3" name="Title 2"/>
          <p:cNvSpPr>
            <a:spLocks noGrp="1"/>
          </p:cNvSpPr>
          <p:nvPr>
            <p:ph type="title"/>
          </p:nvPr>
        </p:nvSpPr>
        <p:spPr/>
        <p:txBody>
          <a:bodyPr/>
          <a:lstStyle/>
          <a:p>
            <a:r>
              <a:rPr lang="en-US" dirty="0" smtClean="0"/>
              <a:t> </a:t>
            </a:r>
            <a:r>
              <a:rPr lang="en-US" dirty="0" err="1" smtClean="0"/>
              <a:t>Cattn</a:t>
            </a:r>
            <a:r>
              <a:rPr lang="en-US" dirty="0" smtClean="0"/>
              <a:t> </a:t>
            </a:r>
            <a:r>
              <a:rPr lang="en-US" dirty="0" smtClean="0"/>
              <a:t>factor</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eaLnBrk="1" hangingPunct="1">
              <a:defRPr/>
            </a:pPr>
            <a:r>
              <a:rPr lang="en-US" smtClean="0"/>
              <a:t>Patient Attenuation Factors</a:t>
            </a:r>
          </a:p>
        </p:txBody>
      </p:sp>
      <p:sp>
        <p:nvSpPr>
          <p:cNvPr id="194563" name="Rectangle 3"/>
          <p:cNvSpPr>
            <a:spLocks noGrp="1" noChangeArrowheads="1"/>
          </p:cNvSpPr>
          <p:nvPr>
            <p:ph type="body" idx="1"/>
          </p:nvPr>
        </p:nvSpPr>
        <p:spPr/>
        <p:txBody>
          <a:bodyPr/>
          <a:lstStyle/>
          <a:p>
            <a:pPr eaLnBrk="1" hangingPunct="1">
              <a:buFont typeface="Wingdings" pitchFamily="2" charset="2"/>
              <a:buNone/>
              <a:defRPr/>
            </a:pPr>
            <a:r>
              <a:rPr lang="en-US" smtClean="0"/>
              <a:t>Percent Depth Dose</a:t>
            </a:r>
          </a:p>
          <a:p>
            <a:pPr eaLnBrk="1" hangingPunct="1">
              <a:buFont typeface="Wingdings" pitchFamily="2" charset="2"/>
              <a:buNone/>
              <a:defRPr/>
            </a:pPr>
            <a:endParaRPr lang="en-US" smtClean="0"/>
          </a:p>
          <a:p>
            <a:pPr eaLnBrk="1" hangingPunct="1">
              <a:buFont typeface="Wingdings" pitchFamily="2" charset="2"/>
              <a:buNone/>
              <a:defRPr/>
            </a:pPr>
            <a:r>
              <a:rPr lang="en-US" smtClean="0"/>
              <a:t>Tissue-Air Ratio</a:t>
            </a:r>
          </a:p>
          <a:p>
            <a:pPr eaLnBrk="1" hangingPunct="1">
              <a:buFont typeface="Wingdings" pitchFamily="2" charset="2"/>
              <a:buNone/>
              <a:defRPr/>
            </a:pPr>
            <a:endParaRPr lang="en-US" smtClean="0"/>
          </a:p>
          <a:p>
            <a:pPr eaLnBrk="1" hangingPunct="1">
              <a:buFont typeface="Wingdings" pitchFamily="2" charset="2"/>
              <a:buNone/>
              <a:defRPr/>
            </a:pPr>
            <a:r>
              <a:rPr lang="en-US" smtClean="0"/>
              <a:t>Tissue-Maximum Ratio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PERCENT DEPTH DOSE IS USED *ONLY* FOR SSD OR NON-ISOCENTRIC  CALCS.</a:t>
            </a:r>
          </a:p>
          <a:p>
            <a:pPr>
              <a:buNone/>
            </a:pPr>
            <a:endParaRPr lang="en-US" dirty="0" smtClean="0"/>
          </a:p>
          <a:p>
            <a:r>
              <a:rPr lang="en-US" dirty="0" smtClean="0"/>
              <a:t>PDD = ABSORBED DOSE @ DEPTH </a:t>
            </a:r>
          </a:p>
          <a:p>
            <a:pPr>
              <a:buNone/>
            </a:pPr>
            <a:r>
              <a:rPr lang="en-US" dirty="0" smtClean="0"/>
              <a:t>             ----------------------------</a:t>
            </a:r>
          </a:p>
          <a:p>
            <a:pPr>
              <a:buNone/>
            </a:pPr>
            <a:r>
              <a:rPr lang="en-US" dirty="0" smtClean="0"/>
              <a:t>             ABSORBED DOSE @ DMAX X 100%</a:t>
            </a:r>
          </a:p>
          <a:p>
            <a:pPr>
              <a:buNone/>
            </a:pPr>
            <a:r>
              <a:rPr lang="en-US" dirty="0" smtClean="0"/>
              <a:t> </a:t>
            </a:r>
          </a:p>
          <a:p>
            <a:r>
              <a:rPr lang="en-US" dirty="0" smtClean="0"/>
              <a:t>PDD IS DEPENDENT ON THE CALIBRATED ISOCENTER DISTANCE OF THE MACHINE.</a:t>
            </a:r>
          </a:p>
          <a:p>
            <a:endParaRPr lang="en-US" dirty="0"/>
          </a:p>
        </p:txBody>
      </p:sp>
      <p:sp>
        <p:nvSpPr>
          <p:cNvPr id="3" name="Title 2"/>
          <p:cNvSpPr>
            <a:spLocks noGrp="1"/>
          </p:cNvSpPr>
          <p:nvPr>
            <p:ph type="title"/>
          </p:nvPr>
        </p:nvSpPr>
        <p:spPr/>
        <p:txBody>
          <a:bodyPr/>
          <a:lstStyle/>
          <a:p>
            <a:r>
              <a:rPr lang="en-US" dirty="0" smtClean="0"/>
              <a:t>PDD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PDD IS DEPENDENT ON THE MACHINE ISOCENTER DISTANCE OF THE MACHINE.</a:t>
            </a:r>
          </a:p>
          <a:p>
            <a:r>
              <a:rPr lang="en-US" dirty="0" smtClean="0"/>
              <a:t>PDD WILL BE LESS FOR A GIVEN F.S. AND DEPTH FOR AN 80 CM ISOCENTER DISTANCE MACHINE VERSES A 100CM ISOCENTER DISTANCE MACHINE.</a:t>
            </a:r>
          </a:p>
          <a:p>
            <a:pPr>
              <a:buNone/>
            </a:pPr>
            <a:r>
              <a:rPr lang="en-US" dirty="0" smtClean="0"/>
              <a:t>  </a:t>
            </a:r>
          </a:p>
          <a:p>
            <a:pPr>
              <a:buNone/>
            </a:pPr>
            <a:r>
              <a:rPr lang="en-US" dirty="0" smtClean="0"/>
              <a:t>(FOR A VISUAL SEE PAGE </a:t>
            </a:r>
            <a:r>
              <a:rPr lang="en-US" dirty="0" err="1" smtClean="0"/>
              <a:t>PAGE</a:t>
            </a:r>
            <a:r>
              <a:rPr lang="en-US" dirty="0" smtClean="0"/>
              <a:t> 499 IN THE WASHINGTON TEXTBOOK. )</a:t>
            </a:r>
          </a:p>
          <a:p>
            <a:pPr>
              <a:buNone/>
            </a:pPr>
            <a:r>
              <a:rPr lang="en-US" dirty="0" smtClean="0"/>
              <a:t> </a:t>
            </a:r>
          </a:p>
          <a:p>
            <a:r>
              <a:rPr lang="en-US" dirty="0" smtClean="0"/>
              <a:t>PDD Increases as E. increases.</a:t>
            </a:r>
          </a:p>
          <a:p>
            <a:pPr>
              <a:buNone/>
            </a:pPr>
            <a:r>
              <a:rPr lang="en-US" dirty="0" smtClean="0"/>
              <a:t> </a:t>
            </a:r>
          </a:p>
          <a:p>
            <a:r>
              <a:rPr lang="en-US" dirty="0" smtClean="0"/>
              <a:t>PDD increases AS FS INCREASES, BECAUSE OF SCATTER.</a:t>
            </a:r>
          </a:p>
          <a:p>
            <a:pPr>
              <a:buNone/>
            </a:pPr>
            <a:r>
              <a:rPr lang="en-US" dirty="0" smtClean="0"/>
              <a:t> </a:t>
            </a:r>
          </a:p>
          <a:p>
            <a:r>
              <a:rPr lang="en-US" dirty="0" smtClean="0"/>
              <a:t>PDD DECREASES AS DEPTH IN TISSUE INCREASES.</a:t>
            </a:r>
          </a:p>
          <a:p>
            <a:pPr>
              <a:buNone/>
            </a:pPr>
            <a:r>
              <a:rPr lang="en-US" dirty="0" smtClean="0"/>
              <a:t> </a:t>
            </a:r>
          </a:p>
          <a:p>
            <a:pPr>
              <a:buNone/>
            </a:pPr>
            <a:r>
              <a:rPr lang="en-US" dirty="0" smtClean="0"/>
              <a:t> </a:t>
            </a:r>
          </a:p>
          <a:p>
            <a:endParaRPr lang="en-US" dirty="0"/>
          </a:p>
        </p:txBody>
      </p:sp>
      <p:sp>
        <p:nvSpPr>
          <p:cNvPr id="3" name="Title 2"/>
          <p:cNvSpPr>
            <a:spLocks noGrp="1"/>
          </p:cNvSpPr>
          <p:nvPr>
            <p:ph type="title"/>
          </p:nvPr>
        </p:nvSpPr>
        <p:spPr/>
        <p:txBody>
          <a:bodyPr/>
          <a:lstStyle/>
          <a:p>
            <a:r>
              <a:rPr lang="en-US" dirty="0" smtClean="0"/>
              <a:t>PDD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9.jpg"/>
          <p:cNvPicPr>
            <a:picLocks noGrp="1" noChangeAspect="1"/>
          </p:cNvPicPr>
          <p:nvPr>
            <p:ph idx="1"/>
          </p:nvPr>
        </p:nvPicPr>
        <p:blipFill>
          <a:blip r:embed="rId2" cstate="print"/>
          <a:stretch>
            <a:fillRect/>
          </a:stretch>
        </p:blipFill>
        <p:spPr>
          <a:xfrm>
            <a:off x="1295400" y="1143000"/>
            <a:ext cx="6666004" cy="5014906"/>
          </a:xfrm>
        </p:spPr>
      </p:pic>
      <p:sp>
        <p:nvSpPr>
          <p:cNvPr id="3" name="Title 2"/>
          <p:cNvSpPr>
            <a:spLocks noGrp="1"/>
          </p:cNvSpPr>
          <p:nvPr>
            <p:ph type="title"/>
          </p:nvPr>
        </p:nvSpPr>
        <p:spPr/>
        <p:txBody>
          <a:bodyPr>
            <a:normAutofit/>
          </a:bodyPr>
          <a:lstStyle/>
          <a:p>
            <a:r>
              <a:rPr lang="en-US" sz="2400" dirty="0" smtClean="0"/>
              <a:t>PDD- SEE PAGE 499 IN THE WASHINGTON TEXTBOOK</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See Stanton page 338-Appendix 5: View that the calibrated </a:t>
            </a:r>
            <a:r>
              <a:rPr lang="en-US" dirty="0" err="1" smtClean="0"/>
              <a:t>Isocenter</a:t>
            </a:r>
            <a:r>
              <a:rPr lang="en-US" dirty="0" smtClean="0"/>
              <a:t> Distance for 4MV is 80cm.</a:t>
            </a:r>
          </a:p>
          <a:p>
            <a:endParaRPr lang="en-US" dirty="0" smtClean="0"/>
          </a:p>
          <a:p>
            <a:r>
              <a:rPr lang="en-US" dirty="0" smtClean="0"/>
              <a:t>See Stanton page 340: View that the Newer 10x (or MV) </a:t>
            </a:r>
            <a:r>
              <a:rPr lang="en-US" dirty="0" err="1" smtClean="0"/>
              <a:t>Linac’s</a:t>
            </a:r>
            <a:r>
              <a:rPr lang="en-US" dirty="0" smtClean="0"/>
              <a:t> have an </a:t>
            </a:r>
            <a:r>
              <a:rPr lang="en-US" dirty="0" err="1" smtClean="0"/>
              <a:t>Isocenter</a:t>
            </a:r>
            <a:r>
              <a:rPr lang="en-US" dirty="0" smtClean="0"/>
              <a:t> Calibration of 100cm.</a:t>
            </a:r>
          </a:p>
          <a:p>
            <a:endParaRPr lang="en-US" dirty="0" smtClean="0"/>
          </a:p>
          <a:p>
            <a:r>
              <a:rPr lang="en-US" dirty="0" smtClean="0"/>
              <a:t>The </a:t>
            </a:r>
            <a:r>
              <a:rPr lang="en-US" dirty="0" err="1" smtClean="0"/>
              <a:t>Isocenter</a:t>
            </a:r>
            <a:r>
              <a:rPr lang="en-US" dirty="0" smtClean="0"/>
              <a:t> Calibration will effect how we do </a:t>
            </a:r>
            <a:r>
              <a:rPr lang="en-US" dirty="0" err="1" smtClean="0"/>
              <a:t>Tx</a:t>
            </a:r>
            <a:r>
              <a:rPr lang="en-US" dirty="0" smtClean="0"/>
              <a:t> calculations.</a:t>
            </a:r>
            <a:endParaRPr lang="en-US" dirty="0"/>
          </a:p>
        </p:txBody>
      </p:sp>
      <p:sp>
        <p:nvSpPr>
          <p:cNvPr id="2" name="Title 1"/>
          <p:cNvSpPr>
            <a:spLocks noGrp="1"/>
          </p:cNvSpPr>
          <p:nvPr>
            <p:ph type="title"/>
          </p:nvPr>
        </p:nvSpPr>
        <p:spPr/>
        <p:txBody>
          <a:bodyPr>
            <a:normAutofit fontScale="90000"/>
          </a:bodyPr>
          <a:lstStyle/>
          <a:p>
            <a:r>
              <a:rPr lang="en-US" dirty="0" smtClean="0"/>
              <a:t>Calibrated </a:t>
            </a:r>
            <a:r>
              <a:rPr lang="en-US" dirty="0" err="1" smtClean="0"/>
              <a:t>Isocenter</a:t>
            </a:r>
            <a:r>
              <a:rPr lang="en-US" dirty="0" smtClean="0"/>
              <a:t> Distance</a:t>
            </a:r>
            <a:br>
              <a:rPr lang="en-US" dirty="0" smtClean="0"/>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TAR IS ONLY FOR SAD OR ISOCENTRIC SET-UPS FOR 4MV OR COBALT 60 UNITS.</a:t>
            </a:r>
          </a:p>
          <a:p>
            <a:pPr>
              <a:buNone/>
            </a:pPr>
            <a:r>
              <a:rPr lang="en-US" dirty="0" smtClean="0"/>
              <a:t> </a:t>
            </a:r>
          </a:p>
          <a:p>
            <a:pPr>
              <a:buNone/>
            </a:pPr>
            <a:r>
              <a:rPr lang="en-US" dirty="0" smtClean="0"/>
              <a:t>TAR</a:t>
            </a:r>
          </a:p>
          <a:p>
            <a:pPr>
              <a:buNone/>
            </a:pPr>
            <a:r>
              <a:rPr lang="en-US" dirty="0" smtClean="0"/>
              <a:t>= DOSE @ GIVEN DEPTH IN PHANTOM @SAD</a:t>
            </a:r>
          </a:p>
          <a:p>
            <a:pPr>
              <a:buNone/>
            </a:pPr>
            <a:r>
              <a:rPr lang="en-US" dirty="0" smtClean="0"/>
              <a:t>    -----------------------------------</a:t>
            </a:r>
          </a:p>
          <a:p>
            <a:pPr>
              <a:buNone/>
            </a:pPr>
            <a:r>
              <a:rPr lang="en-US" dirty="0" smtClean="0"/>
              <a:t>    DOSE Without PHANTOM @SAD.</a:t>
            </a:r>
          </a:p>
          <a:p>
            <a:pPr>
              <a:buNone/>
            </a:pPr>
            <a:r>
              <a:rPr lang="en-US" dirty="0" smtClean="0"/>
              <a:t> </a:t>
            </a:r>
          </a:p>
          <a:p>
            <a:r>
              <a:rPr lang="en-US" dirty="0" smtClean="0"/>
              <a:t>TAR VISUAL IS FOUND ON PAGE 500 OF WASHINGTON.</a:t>
            </a:r>
          </a:p>
          <a:p>
            <a:pPr>
              <a:buNone/>
            </a:pPr>
            <a:r>
              <a:rPr lang="en-US" dirty="0" smtClean="0"/>
              <a:t> </a:t>
            </a:r>
          </a:p>
          <a:p>
            <a:endParaRPr lang="en-US" dirty="0"/>
          </a:p>
        </p:txBody>
      </p:sp>
      <p:sp>
        <p:nvSpPr>
          <p:cNvPr id="3" name="Title 2"/>
          <p:cNvSpPr>
            <a:spLocks noGrp="1"/>
          </p:cNvSpPr>
          <p:nvPr>
            <p:ph type="title"/>
          </p:nvPr>
        </p:nvSpPr>
        <p:spPr/>
        <p:txBody>
          <a:bodyPr/>
          <a:lstStyle/>
          <a:p>
            <a:r>
              <a:rPr lang="en-US" dirty="0" smtClean="0"/>
              <a:t>TAR</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1.jpg"/>
          <p:cNvPicPr>
            <a:picLocks noGrp="1" noChangeAspect="1"/>
          </p:cNvPicPr>
          <p:nvPr>
            <p:ph idx="1"/>
          </p:nvPr>
        </p:nvPicPr>
        <p:blipFill>
          <a:blip r:embed="rId2" cstate="print"/>
          <a:stretch>
            <a:fillRect/>
          </a:stretch>
        </p:blipFill>
        <p:spPr>
          <a:xfrm>
            <a:off x="762000" y="1066800"/>
            <a:ext cx="7547966" cy="4724400"/>
          </a:xfrm>
        </p:spPr>
      </p:pic>
      <p:sp>
        <p:nvSpPr>
          <p:cNvPr id="3" name="Title 2"/>
          <p:cNvSpPr>
            <a:spLocks noGrp="1"/>
          </p:cNvSpPr>
          <p:nvPr>
            <p:ph type="title"/>
          </p:nvPr>
        </p:nvSpPr>
        <p:spPr/>
        <p:txBody>
          <a:bodyPr>
            <a:normAutofit fontScale="90000"/>
          </a:bodyPr>
          <a:lstStyle/>
          <a:p>
            <a:r>
              <a:rPr lang="en-US" sz="2700" b="0" dirty="0" smtClean="0"/>
              <a:t>TAR VISUAL IS FOUND ON PAGE 500 OF WASHINGTON.</a:t>
            </a:r>
            <a:r>
              <a:rPr lang="en-US" dirty="0" smtClean="0"/>
              <a:t/>
            </a:r>
            <a:br>
              <a:rPr lang="en-US" dirty="0" smtClean="0"/>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TMR IS USED FOR 6MV OR HIGHER E. SAD MACHINES.</a:t>
            </a:r>
          </a:p>
          <a:p>
            <a:pPr>
              <a:buNone/>
            </a:pPr>
            <a:r>
              <a:rPr lang="en-US" dirty="0" smtClean="0"/>
              <a:t> </a:t>
            </a:r>
          </a:p>
          <a:p>
            <a:pPr>
              <a:buNone/>
            </a:pPr>
            <a:r>
              <a:rPr lang="en-US" dirty="0" smtClean="0"/>
              <a:t>   TMR=    DOSE @ DEPTH d </a:t>
            </a:r>
          </a:p>
          <a:p>
            <a:pPr>
              <a:buNone/>
            </a:pPr>
            <a:r>
              <a:rPr lang="en-US" dirty="0" smtClean="0"/>
              <a:t>             -------------------</a:t>
            </a:r>
          </a:p>
          <a:p>
            <a:pPr>
              <a:buNone/>
            </a:pPr>
            <a:r>
              <a:rPr lang="en-US" dirty="0" smtClean="0"/>
              <a:t>                DOSE @ DMAX</a:t>
            </a:r>
          </a:p>
          <a:p>
            <a:pPr>
              <a:buNone/>
            </a:pPr>
            <a:r>
              <a:rPr lang="en-US" dirty="0" smtClean="0"/>
              <a:t> </a:t>
            </a:r>
          </a:p>
          <a:p>
            <a:r>
              <a:rPr lang="en-US" dirty="0" smtClean="0"/>
              <a:t>SEE PAGE 501 IN WASHINGTON FOR A TMR VISUAL. </a:t>
            </a:r>
          </a:p>
          <a:p>
            <a:pPr>
              <a:buNone/>
            </a:pPr>
            <a:r>
              <a:rPr lang="en-US" dirty="0" smtClean="0"/>
              <a:t> </a:t>
            </a:r>
          </a:p>
          <a:p>
            <a:r>
              <a:rPr lang="en-US" dirty="0" smtClean="0"/>
              <a:t>PLEASE REMEMBER BOTH TAR AND TMR ARE *INDEPENDENT* OF THE MACHINE ISOCENTER DISTANCE.</a:t>
            </a:r>
          </a:p>
          <a:p>
            <a:pPr>
              <a:buNone/>
            </a:pPr>
            <a:r>
              <a:rPr lang="en-US" dirty="0" smtClean="0"/>
              <a:t> </a:t>
            </a:r>
          </a:p>
          <a:p>
            <a:endParaRPr lang="en-US" dirty="0"/>
          </a:p>
        </p:txBody>
      </p:sp>
      <p:sp>
        <p:nvSpPr>
          <p:cNvPr id="3" name="Title 2"/>
          <p:cNvSpPr>
            <a:spLocks noGrp="1"/>
          </p:cNvSpPr>
          <p:nvPr>
            <p:ph type="title"/>
          </p:nvPr>
        </p:nvSpPr>
        <p:spPr/>
        <p:txBody>
          <a:bodyPr/>
          <a:lstStyle/>
          <a:p>
            <a:r>
              <a:rPr lang="en-US" dirty="0" smtClean="0"/>
              <a:t>TMR</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3.jpg"/>
          <p:cNvPicPr>
            <a:picLocks noGrp="1" noChangeAspect="1"/>
          </p:cNvPicPr>
          <p:nvPr>
            <p:ph idx="1"/>
          </p:nvPr>
        </p:nvPicPr>
        <p:blipFill>
          <a:blip r:embed="rId2" cstate="print"/>
          <a:stretch>
            <a:fillRect/>
          </a:stretch>
        </p:blipFill>
        <p:spPr>
          <a:xfrm>
            <a:off x="1219200" y="1447800"/>
            <a:ext cx="6553200" cy="4782391"/>
          </a:xfrm>
        </p:spPr>
      </p:pic>
      <p:sp>
        <p:nvSpPr>
          <p:cNvPr id="3" name="Title 2"/>
          <p:cNvSpPr>
            <a:spLocks noGrp="1"/>
          </p:cNvSpPr>
          <p:nvPr>
            <p:ph type="title"/>
          </p:nvPr>
        </p:nvSpPr>
        <p:spPr/>
        <p:txBody>
          <a:bodyPr>
            <a:normAutofit fontScale="90000"/>
          </a:bodyPr>
          <a:lstStyle/>
          <a:p>
            <a:r>
              <a:rPr lang="en-US" dirty="0" smtClean="0"/>
              <a:t>TMR VISUAL - PAGE 501 IN WASHINGTON.</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defRPr/>
            </a:pPr>
            <a:r>
              <a:rPr lang="en-US" smtClean="0"/>
              <a:t>MU/Time Calculation Factors</a:t>
            </a:r>
          </a:p>
        </p:txBody>
      </p:sp>
      <p:sp>
        <p:nvSpPr>
          <p:cNvPr id="196611" name="Rectangle 3"/>
          <p:cNvSpPr>
            <a:spLocks noGrp="1" noChangeArrowheads="1"/>
          </p:cNvSpPr>
          <p:nvPr>
            <p:ph type="body" idx="1"/>
          </p:nvPr>
        </p:nvSpPr>
        <p:spPr/>
        <p:txBody>
          <a:bodyPr/>
          <a:lstStyle/>
          <a:p>
            <a:pPr eaLnBrk="1" hangingPunct="1">
              <a:buFont typeface="Wingdings" pitchFamily="2" charset="2"/>
              <a:buNone/>
              <a:defRPr/>
            </a:pPr>
            <a:r>
              <a:rPr lang="en-US" smtClean="0"/>
              <a:t>Patient Attenuation Factors:</a:t>
            </a:r>
          </a:p>
          <a:p>
            <a:pPr eaLnBrk="1" hangingPunct="1">
              <a:buFont typeface="Wingdings" pitchFamily="2" charset="2"/>
              <a:buNone/>
              <a:defRPr/>
            </a:pPr>
            <a:r>
              <a:rPr lang="en-US" smtClean="0"/>
              <a:t>For Non-isocentric set-ups: %DD</a:t>
            </a:r>
          </a:p>
          <a:p>
            <a:pPr eaLnBrk="1" hangingPunct="1">
              <a:buFont typeface="Wingdings" pitchFamily="2" charset="2"/>
              <a:buNone/>
              <a:defRPr/>
            </a:pPr>
            <a:r>
              <a:rPr lang="en-US" smtClean="0"/>
              <a:t>For Isocentric set-ups: TAR or TMR</a:t>
            </a:r>
          </a:p>
          <a:p>
            <a:pPr eaLnBrk="1" hangingPunct="1">
              <a:buFont typeface="Wingdings" pitchFamily="2" charset="2"/>
              <a:buNone/>
              <a:defRPr/>
            </a:pPr>
            <a:endParaRPr lang="en-US" smtClean="0"/>
          </a:p>
          <a:p>
            <a:pPr eaLnBrk="1" hangingPunct="1">
              <a:buFont typeface="Wingdings" pitchFamily="2" charset="2"/>
              <a:buNone/>
              <a:defRPr/>
            </a:pPr>
            <a:r>
              <a:rPr lang="en-US" smtClean="0"/>
              <a:t>Tumor Dose = Dose precribed per field.</a:t>
            </a:r>
          </a:p>
          <a:p>
            <a:pPr eaLnBrk="1" hangingPunct="1">
              <a:buFont typeface="Wingdings" pitchFamily="2" charset="2"/>
              <a:buNone/>
              <a:defRPr/>
            </a:pPr>
            <a:endParaRPr lang="en-US" smtClean="0"/>
          </a:p>
          <a:p>
            <a:pPr eaLnBrk="1" hangingPunct="1">
              <a:buFont typeface="Wingdings" pitchFamily="2" charset="2"/>
              <a:buNone/>
              <a:defRPr/>
            </a:pPr>
            <a:r>
              <a:rPr lang="en-US" smtClean="0"/>
              <a:t>Nmu = number of monitor units.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t>SEE WRITTEN ASSIGNMENT KEY -PHOTON BEAM </a:t>
            </a:r>
            <a:r>
              <a:rPr lang="en-US" dirty="0" err="1" smtClean="0"/>
              <a:t>Dosimetry</a:t>
            </a:r>
            <a:r>
              <a:rPr lang="en-US" dirty="0" smtClean="0"/>
              <a:t> MU PROB 1</a:t>
            </a:r>
          </a:p>
          <a:p>
            <a:pPr>
              <a:buNone/>
            </a:pPr>
            <a:r>
              <a:rPr lang="en-US" dirty="0" smtClean="0"/>
              <a:t>  AS FOUND IN BUONO WKBK PAGE 57.</a:t>
            </a:r>
          </a:p>
          <a:p>
            <a:pPr>
              <a:buNone/>
            </a:pPr>
            <a:r>
              <a:rPr lang="en-US" dirty="0" smtClean="0"/>
              <a:t> </a:t>
            </a:r>
          </a:p>
          <a:p>
            <a:r>
              <a:rPr lang="en-US" dirty="0" smtClean="0"/>
              <a:t>WE ARE IN THE MIDDLE OF THE PAGE OF THE WRITTEN ASSIGNMENT KEY LOOKING AT </a:t>
            </a:r>
          </a:p>
          <a:p>
            <a:pPr>
              <a:buNone/>
            </a:pPr>
            <a:r>
              <a:rPr lang="en-US" dirty="0" smtClean="0"/>
              <a:t>  MU CALCS PROBLEM 1. (ON BUONO PAGE 55 WE LOCATED THE OUTPUT FACTOR OF </a:t>
            </a:r>
          </a:p>
          <a:p>
            <a:pPr>
              <a:buNone/>
            </a:pPr>
            <a:r>
              <a:rPr lang="en-US" dirty="0" smtClean="0"/>
              <a:t>   0.930)</a:t>
            </a:r>
          </a:p>
          <a:p>
            <a:r>
              <a:rPr lang="en-US" dirty="0" smtClean="0"/>
              <a:t>THE PDD IS FOUND ON BUONO WKBK PAGE 54:</a:t>
            </a:r>
          </a:p>
          <a:p>
            <a:pPr>
              <a:buNone/>
            </a:pPr>
            <a:r>
              <a:rPr lang="en-US" dirty="0" smtClean="0"/>
              <a:t>  </a:t>
            </a:r>
          </a:p>
          <a:p>
            <a:endParaRPr lang="en-US" dirty="0"/>
          </a:p>
        </p:txBody>
      </p:sp>
      <p:sp>
        <p:nvSpPr>
          <p:cNvPr id="3" name="Title 2"/>
          <p:cNvSpPr>
            <a:spLocks noGrp="1"/>
          </p:cNvSpPr>
          <p:nvPr>
            <p:ph type="title"/>
          </p:nvPr>
        </p:nvSpPr>
        <p:spPr/>
        <p:txBody>
          <a:bodyPr>
            <a:normAutofit/>
          </a:bodyPr>
          <a:lstStyle/>
          <a:p>
            <a:r>
              <a:rPr lang="en-US" dirty="0" smtClean="0"/>
              <a:t>NMU </a:t>
            </a:r>
            <a:r>
              <a:rPr lang="en-US" dirty="0" err="1" smtClean="0"/>
              <a:t>calcs</a:t>
            </a:r>
            <a:r>
              <a:rPr lang="en-US" dirty="0" smtClean="0"/>
              <a:t>. </a:t>
            </a:r>
            <a:r>
              <a:rPr lang="en-US" dirty="0"/>
              <a:t>H</a:t>
            </a:r>
            <a:r>
              <a:rPr lang="en-US" dirty="0" smtClean="0"/>
              <a:t>ere </a:t>
            </a:r>
            <a:r>
              <a:rPr lang="en-US" dirty="0" smtClean="0"/>
              <a:t>we go</a:t>
            </a:r>
            <a:r>
              <a:rPr lang="en-US" dirty="0" smtClean="0"/>
              <a: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Using Sp (or PSF) and Sc (or COF) factors for MU </a:t>
            </a:r>
            <a:r>
              <a:rPr lang="en-US" dirty="0" err="1" smtClean="0"/>
              <a:t>Calcs</a:t>
            </a:r>
            <a:r>
              <a:rPr lang="en-US" dirty="0" smtClean="0"/>
              <a:t> with TMR</a:t>
            </a: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Some treatment centers use more than one output factor. Here we see the usage of:</a:t>
            </a:r>
          </a:p>
          <a:p>
            <a:pPr eaLnBrk="1" hangingPunct="1">
              <a:buNone/>
              <a:defRPr/>
            </a:pPr>
            <a:r>
              <a:rPr lang="en-US" dirty="0" smtClean="0"/>
              <a:t>                Sp (or PSF) and Sc (or COF.)</a:t>
            </a:r>
          </a:p>
          <a:p>
            <a:pPr eaLnBrk="1" hangingPunct="1">
              <a:buFont typeface="Wingdings" pitchFamily="2" charset="2"/>
              <a:buNone/>
              <a:defRPr/>
            </a:pPr>
            <a:r>
              <a:rPr lang="en-US" dirty="0" smtClean="0"/>
              <a:t>Sp (or PSF) = phantom scatter factor</a:t>
            </a:r>
          </a:p>
          <a:p>
            <a:pPr eaLnBrk="1" hangingPunct="1">
              <a:buFont typeface="Wingdings" pitchFamily="2" charset="2"/>
              <a:buNone/>
              <a:defRPr/>
            </a:pPr>
            <a:r>
              <a:rPr lang="en-US" dirty="0" smtClean="0"/>
              <a:t>Sp (or PSF) is used to determine the scatter from the patient or phantom device.</a:t>
            </a:r>
          </a:p>
          <a:p>
            <a:pPr eaLnBrk="1" hangingPunct="1">
              <a:buFont typeface="Wingdings" pitchFamily="2" charset="2"/>
              <a:buNone/>
              <a:defRPr/>
            </a:pPr>
            <a:r>
              <a:rPr lang="en-US" dirty="0" smtClean="0"/>
              <a:t>Sc (or COF) = collimator output factor</a:t>
            </a:r>
          </a:p>
          <a:p>
            <a:pPr eaLnBrk="1" hangingPunct="1">
              <a:buFont typeface="Wingdings" pitchFamily="2" charset="2"/>
              <a:buNone/>
              <a:defRPr/>
            </a:pPr>
            <a:r>
              <a:rPr lang="en-US" dirty="0" smtClean="0"/>
              <a:t>Sc (or COF) is used to measure scatter from the coll.</a:t>
            </a:r>
          </a:p>
          <a:p>
            <a:pPr eaLnBrk="1" hangingPunct="1">
              <a:buFont typeface="Wingdings" pitchFamily="2" charset="2"/>
              <a:buNone/>
              <a:defRPr/>
            </a:pPr>
            <a:r>
              <a:rPr lang="en-US" dirty="0" smtClean="0"/>
              <a:t>An Inverse Square Correction Factor (ISCF or “SAD factor”) is used. (usually around “1” when the Machine Calibration Distance is the same as the SAD or the </a:t>
            </a:r>
            <a:r>
              <a:rPr lang="en-US" dirty="0" err="1" smtClean="0"/>
              <a:t>Isocenter</a:t>
            </a:r>
            <a:r>
              <a:rPr lang="en-US" dirty="0" smtClean="0"/>
              <a:t> )</a:t>
            </a:r>
          </a:p>
          <a:p>
            <a:pPr eaLnBrk="1" hangingPunct="1">
              <a:buFont typeface="Wingdings" pitchFamily="2" charset="2"/>
              <a:buNone/>
              <a:defRPr/>
            </a:pPr>
            <a:r>
              <a:rPr lang="en-US" dirty="0" smtClean="0"/>
              <a:t>Reference: Washington and Leaver, 3</a:t>
            </a:r>
            <a:r>
              <a:rPr lang="en-US" baseline="30000" dirty="0" smtClean="0"/>
              <a:t>rd</a:t>
            </a:r>
            <a:r>
              <a:rPr lang="en-US" dirty="0" smtClean="0"/>
              <a:t> Ed. p. 497, 510-511. (2</a:t>
            </a:r>
            <a:r>
              <a:rPr lang="en-US" baseline="30000" dirty="0" smtClean="0"/>
              <a:t>nd</a:t>
            </a:r>
            <a:r>
              <a:rPr lang="en-US" dirty="0" smtClean="0"/>
              <a:t> Ed.,p.475, 490-1)</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Using Sp and Sc factors for MU </a:t>
            </a:r>
            <a:r>
              <a:rPr lang="en-US" dirty="0" err="1" smtClean="0"/>
              <a:t>Calcs</a:t>
            </a:r>
            <a:r>
              <a:rPr lang="en-US" dirty="0" smtClean="0"/>
              <a:t> with TMR</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For an unblocked single field:</a:t>
            </a:r>
          </a:p>
          <a:p>
            <a:pPr>
              <a:buFont typeface="Wingdings" pitchFamily="2" charset="2"/>
              <a:buNone/>
              <a:defRPr/>
            </a:pPr>
            <a:r>
              <a:rPr lang="en-US" dirty="0" smtClean="0"/>
              <a:t>       NMU=</a:t>
            </a:r>
          </a:p>
          <a:p>
            <a:pPr>
              <a:buFont typeface="Wingdings" pitchFamily="2" charset="2"/>
              <a:buNone/>
              <a:defRPr/>
            </a:pPr>
            <a:r>
              <a:rPr lang="en-US" dirty="0" smtClean="0"/>
              <a:t>                         Rx    Dose</a:t>
            </a:r>
          </a:p>
          <a:p>
            <a:pPr>
              <a:buFont typeface="Wingdings" pitchFamily="2" charset="2"/>
              <a:buNone/>
              <a:defRPr/>
            </a:pPr>
            <a:r>
              <a:rPr lang="en-US" dirty="0" smtClean="0"/>
              <a:t> --------------------------------  x   ISCF</a:t>
            </a:r>
          </a:p>
          <a:p>
            <a:pPr>
              <a:buFont typeface="Wingdings" pitchFamily="2" charset="2"/>
              <a:buNone/>
              <a:defRPr/>
            </a:pPr>
            <a:r>
              <a:rPr lang="en-US" dirty="0" smtClean="0"/>
              <a:t> RDR                   x Sc     x Sp      x TMR</a:t>
            </a:r>
            <a:br>
              <a:rPr lang="en-US" dirty="0" smtClean="0"/>
            </a:br>
            <a:r>
              <a:rPr lang="en-US" dirty="0" smtClean="0"/>
              <a:t>     (or output)        (CS)      (EFS)        (EFS)</a:t>
            </a:r>
          </a:p>
          <a:p>
            <a:pPr>
              <a:buFont typeface="Wingdings" pitchFamily="2" charset="2"/>
              <a:buNone/>
              <a:defRPr/>
            </a:pPr>
            <a:endParaRPr lang="en-US" dirty="0" smtClean="0"/>
          </a:p>
          <a:p>
            <a:pPr>
              <a:buFont typeface="Wingdings" pitchFamily="2" charset="2"/>
              <a:buNone/>
              <a:defRPr/>
            </a:pPr>
            <a:endParaRPr lang="en-US" dirty="0" smtClean="0"/>
          </a:p>
          <a:p>
            <a:pPr>
              <a:buFont typeface="Wingdings" pitchFamily="2" charset="2"/>
              <a:buNone/>
              <a:defRPr/>
            </a:pPr>
            <a:r>
              <a:rPr lang="en-US" dirty="0" smtClean="0"/>
              <a:t>(Reference: Washington/Leaver, 3</a:t>
            </a:r>
            <a:r>
              <a:rPr lang="en-US" baseline="30000" dirty="0" smtClean="0"/>
              <a:t>rd</a:t>
            </a:r>
            <a:r>
              <a:rPr lang="en-US" dirty="0" smtClean="0"/>
              <a:t> Ed., p.511-512)</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Using Sp and Sc factors for MU </a:t>
            </a:r>
            <a:r>
              <a:rPr lang="en-US" dirty="0" err="1" smtClean="0"/>
              <a:t>Calcs</a:t>
            </a:r>
            <a:r>
              <a:rPr lang="en-US" dirty="0" smtClean="0"/>
              <a:t> with TMR</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A Radiation Oncologist wants a patient treated with a single open field, using a 6MV </a:t>
            </a:r>
            <a:r>
              <a:rPr lang="en-US" dirty="0" err="1" smtClean="0"/>
              <a:t>LinAc</a:t>
            </a:r>
            <a:r>
              <a:rPr lang="en-US" dirty="0" smtClean="0"/>
              <a:t> </a:t>
            </a:r>
            <a:r>
              <a:rPr lang="en-US" dirty="0" err="1" smtClean="0"/>
              <a:t>Isocentric</a:t>
            </a:r>
            <a:r>
              <a:rPr lang="en-US" dirty="0" smtClean="0"/>
              <a:t> (SAD) set-up at 100cm SAD.</a:t>
            </a:r>
          </a:p>
          <a:p>
            <a:pPr>
              <a:defRPr/>
            </a:pPr>
            <a:r>
              <a:rPr lang="en-US" dirty="0" smtClean="0"/>
              <a:t>The set-up SSD is 95cm. (that tells that we have a </a:t>
            </a:r>
            <a:r>
              <a:rPr lang="en-US" dirty="0" err="1" smtClean="0"/>
              <a:t>Tx</a:t>
            </a:r>
            <a:r>
              <a:rPr lang="en-US" dirty="0" smtClean="0"/>
              <a:t> depth of 5cm)</a:t>
            </a:r>
          </a:p>
          <a:p>
            <a:pPr>
              <a:defRPr/>
            </a:pPr>
            <a:r>
              <a:rPr lang="en-US" dirty="0" smtClean="0"/>
              <a:t>FS=15 x15cm open field</a:t>
            </a:r>
          </a:p>
          <a:p>
            <a:pPr>
              <a:defRPr/>
            </a:pPr>
            <a:r>
              <a:rPr lang="en-US" dirty="0" smtClean="0"/>
              <a:t>No block </a:t>
            </a:r>
          </a:p>
          <a:p>
            <a:pPr>
              <a:defRPr/>
            </a:pPr>
            <a:r>
              <a:rPr lang="en-US" dirty="0" smtClean="0"/>
              <a:t>No Tray </a:t>
            </a:r>
          </a:p>
          <a:p>
            <a:pPr>
              <a:defRPr/>
            </a:pPr>
            <a:r>
              <a:rPr lang="en-US" dirty="0" smtClean="0"/>
              <a:t>Inverse Square Correction Factor (since the machine calibration distance is at SAD) = 1</a:t>
            </a:r>
            <a:br>
              <a:rPr lang="en-US" dirty="0" smtClean="0"/>
            </a:b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Using Sp (or PSF) and Sc (or COF) factors for MU </a:t>
            </a:r>
            <a:r>
              <a:rPr lang="en-US" dirty="0" err="1" smtClean="0"/>
              <a:t>Calcs</a:t>
            </a:r>
            <a:r>
              <a:rPr lang="en-US" dirty="0" smtClean="0"/>
              <a:t> with TMR</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None/>
              <a:defRPr/>
            </a:pPr>
            <a:r>
              <a:rPr lang="en-US" dirty="0" smtClean="0"/>
              <a:t>   RDR (or Dose Rate or Output) = 1.0cGy/MU</a:t>
            </a:r>
          </a:p>
          <a:p>
            <a:pPr>
              <a:buFont typeface="Wingdings" pitchFamily="2" charset="2"/>
              <a:buNone/>
              <a:defRPr/>
            </a:pPr>
            <a:endParaRPr lang="en-US" dirty="0" smtClean="0"/>
          </a:p>
          <a:p>
            <a:pPr>
              <a:buFont typeface="Wingdings" pitchFamily="2" charset="2"/>
              <a:buNone/>
              <a:defRPr/>
            </a:pPr>
            <a:r>
              <a:rPr lang="en-US" dirty="0" smtClean="0"/>
              <a:t>   Sc Factor (or Collimator Scatter Output Factor or COF)(for a 15 x 15 cm field) = 1.021(Washington, p. 517)</a:t>
            </a:r>
          </a:p>
          <a:p>
            <a:pPr>
              <a:buFont typeface="Wingdings" pitchFamily="2" charset="2"/>
              <a:buNone/>
              <a:defRPr/>
            </a:pPr>
            <a:endParaRPr lang="en-US" dirty="0" smtClean="0"/>
          </a:p>
          <a:p>
            <a:pPr>
              <a:buFont typeface="Wingdings" pitchFamily="2" charset="2"/>
              <a:buNone/>
              <a:defRPr/>
            </a:pPr>
            <a:r>
              <a:rPr lang="en-US" dirty="0" smtClean="0"/>
              <a:t>   Sp Factor (or Phantom Scatter Factor or PSF)</a:t>
            </a:r>
          </a:p>
          <a:p>
            <a:pPr>
              <a:buFont typeface="Wingdings" pitchFamily="2" charset="2"/>
              <a:buNone/>
              <a:defRPr/>
            </a:pPr>
            <a:r>
              <a:rPr lang="en-US" dirty="0" smtClean="0"/>
              <a:t>  (for a 15 x15 cm field) = 1.014 (Washington, p. 517)</a:t>
            </a:r>
          </a:p>
          <a:p>
            <a:pPr>
              <a:buFont typeface="Wingdings" pitchFamily="2" charset="2"/>
              <a:buNone/>
              <a:defRPr/>
            </a:pPr>
            <a:endParaRPr lang="en-US" dirty="0" smtClean="0"/>
          </a:p>
          <a:p>
            <a:pPr>
              <a:buFont typeface="Wingdings" pitchFamily="2" charset="2"/>
              <a:buNone/>
              <a:defRPr/>
            </a:pPr>
            <a:r>
              <a:rPr lang="en-US" dirty="0" smtClean="0"/>
              <a:t>   TMR(depth of 5cm,15x15f.s.)=0.937 (Washington, Table 24-9, p. 523)</a:t>
            </a:r>
          </a:p>
          <a:p>
            <a:pPr>
              <a:buFont typeface="Wingdings" pitchFamily="2" charset="2"/>
              <a:buNone/>
              <a:defRPr/>
            </a:pPr>
            <a:r>
              <a:rPr lang="en-US" dirty="0" smtClean="0"/>
              <a:t>   Dose per fraction = 310 </a:t>
            </a:r>
            <a:r>
              <a:rPr lang="en-US" dirty="0" err="1" smtClean="0"/>
              <a:t>cGy</a:t>
            </a:r>
            <a:r>
              <a:rPr lang="en-US" dirty="0" smtClean="0"/>
              <a:t>.</a:t>
            </a:r>
          </a:p>
          <a:p>
            <a:pPr>
              <a:buFont typeface="Wingdings" pitchFamily="2" charset="2"/>
              <a:buNone/>
              <a:defRPr/>
            </a:pPr>
            <a:endParaRPr lang="en-US" dirty="0" smtClean="0"/>
          </a:p>
          <a:p>
            <a:pPr>
              <a:buFont typeface="Wingdings" pitchFamily="2" charset="2"/>
              <a:buNone/>
              <a:defRPr/>
            </a:pPr>
            <a:r>
              <a:rPr lang="en-US" dirty="0" smtClean="0"/>
              <a:t>   The Inverse Square Correction Factor (ISCF or SAD factor)  since the machine calibration distance is at SAD) = 1</a:t>
            </a:r>
          </a:p>
          <a:p>
            <a:pPr>
              <a:buFont typeface="Wingdings" pitchFamily="2" charset="2"/>
              <a:buNone/>
              <a:defRPr/>
            </a:pPr>
            <a:endParaRPr lang="en-US" dirty="0" smtClean="0"/>
          </a:p>
          <a:p>
            <a:pPr>
              <a:buFont typeface="Wingdings" pitchFamily="2" charset="2"/>
              <a:buNone/>
              <a:defRPr/>
            </a:pPr>
            <a:r>
              <a:rPr lang="en-US" dirty="0" smtClean="0"/>
              <a:t>   What is the MU setting using TMR?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3" name="Rectangle 3"/>
          <p:cNvSpPr>
            <a:spLocks noGrp="1" noChangeArrowheads="1"/>
          </p:cNvSpPr>
          <p:nvPr>
            <p:ph idx="1"/>
          </p:nvPr>
        </p:nvSpPr>
        <p:spPr/>
        <p:txBody>
          <a:bodyPr>
            <a:normAutofit fontScale="92500"/>
          </a:bodyPr>
          <a:lstStyle/>
          <a:p>
            <a:pPr eaLnBrk="1" hangingPunct="1">
              <a:buFont typeface="Wingdings" pitchFamily="2" charset="2"/>
              <a:buNone/>
              <a:defRPr/>
            </a:pPr>
            <a:r>
              <a:rPr lang="en-US" dirty="0" smtClean="0"/>
              <a:t>The maximum dose (</a:t>
            </a:r>
            <a:r>
              <a:rPr lang="en-US" dirty="0" err="1" smtClean="0"/>
              <a:t>Dmax</a:t>
            </a:r>
            <a:r>
              <a:rPr lang="en-US" dirty="0" smtClean="0"/>
              <a:t>) occurs at the point at which the energy of the electrons coming to rest equals the E of electrons being set into motion by new photon interactions. This point at which equal numbers of electrons are being stopped and driven forward or where </a:t>
            </a:r>
            <a:r>
              <a:rPr lang="en-US" dirty="0" err="1" smtClean="0"/>
              <a:t>Kerma</a:t>
            </a:r>
            <a:r>
              <a:rPr lang="en-US" dirty="0" smtClean="0"/>
              <a:t> equals Dose is called Electron Equilibrium.</a:t>
            </a:r>
          </a:p>
          <a:p>
            <a:pPr eaLnBrk="1" hangingPunct="1">
              <a:buFont typeface="Wingdings" pitchFamily="2" charset="2"/>
              <a:buNone/>
              <a:defRPr/>
            </a:pPr>
            <a:r>
              <a:rPr lang="en-US" dirty="0" smtClean="0"/>
              <a:t>*Other Equivalent Terms include:  Incident Dose, Given Dose, Dose to </a:t>
            </a:r>
            <a:r>
              <a:rPr lang="en-US" dirty="0" err="1" smtClean="0"/>
              <a:t>Dmax</a:t>
            </a:r>
            <a:r>
              <a:rPr lang="en-US" dirty="0" smtClean="0"/>
              <a:t> and Dose to </a:t>
            </a:r>
            <a:r>
              <a:rPr lang="en-US" dirty="0" err="1" smtClean="0"/>
              <a:t>Dmax</a:t>
            </a:r>
            <a:r>
              <a:rPr lang="en-US" dirty="0" smtClean="0"/>
              <a:t> Zone of Intensity all refer to the same thing: *DMAX.*</a:t>
            </a:r>
          </a:p>
          <a:p>
            <a:pPr eaLnBrk="1" hangingPunct="1">
              <a:buFont typeface="Wingdings" pitchFamily="2" charset="2"/>
              <a:buNone/>
              <a:defRPr/>
            </a:pPr>
            <a:endParaRPr lang="en-US" dirty="0" smtClean="0"/>
          </a:p>
        </p:txBody>
      </p:sp>
      <p:sp>
        <p:nvSpPr>
          <p:cNvPr id="245762" name="Rectangle 2"/>
          <p:cNvSpPr>
            <a:spLocks noGrp="1" noChangeArrowheads="1"/>
          </p:cNvSpPr>
          <p:nvPr>
            <p:ph type="title"/>
          </p:nvPr>
        </p:nvSpPr>
        <p:spPr/>
        <p:txBody>
          <a:bodyPr/>
          <a:lstStyle/>
          <a:p>
            <a:pPr eaLnBrk="1" hangingPunct="1">
              <a:defRPr/>
            </a:pPr>
            <a:r>
              <a:rPr lang="en-US" smtClean="0"/>
              <a:t>Maximum Dose: Dmax</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Using Sc and Sp factors for MU </a:t>
            </a:r>
            <a:r>
              <a:rPr lang="en-US" dirty="0" err="1" smtClean="0"/>
              <a:t>Calcs</a:t>
            </a:r>
            <a:r>
              <a:rPr lang="en-US" dirty="0" smtClean="0"/>
              <a:t> with TMR</a:t>
            </a:r>
            <a:endParaRPr lang="en-US" dirty="0"/>
          </a:p>
        </p:txBody>
      </p:sp>
      <p:sp>
        <p:nvSpPr>
          <p:cNvPr id="3" name="Content Placeholder 2"/>
          <p:cNvSpPr>
            <a:spLocks noGrp="1"/>
          </p:cNvSpPr>
          <p:nvPr>
            <p:ph idx="1"/>
          </p:nvPr>
        </p:nvSpPr>
        <p:spPr/>
        <p:txBody>
          <a:bodyPr>
            <a:normAutofit/>
          </a:bodyPr>
          <a:lstStyle/>
          <a:p>
            <a:pPr>
              <a:buFont typeface="Wingdings" pitchFamily="2" charset="2"/>
              <a:buNone/>
              <a:defRPr/>
            </a:pPr>
            <a:endParaRPr lang="en-US" dirty="0" smtClean="0"/>
          </a:p>
          <a:p>
            <a:pPr>
              <a:buFont typeface="Wingdings" pitchFamily="2" charset="2"/>
              <a:buNone/>
              <a:defRPr/>
            </a:pPr>
            <a:r>
              <a:rPr lang="en-US" dirty="0" smtClean="0"/>
              <a:t>N</a:t>
            </a:r>
            <a:r>
              <a:rPr lang="pl-PL" dirty="0" smtClean="0"/>
              <a:t>MU= </a:t>
            </a:r>
            <a:endParaRPr lang="en-US" dirty="0" smtClean="0"/>
          </a:p>
          <a:p>
            <a:pPr>
              <a:buFont typeface="Wingdings" pitchFamily="2" charset="2"/>
              <a:buNone/>
              <a:defRPr/>
            </a:pPr>
            <a:r>
              <a:rPr lang="en-US" dirty="0" smtClean="0"/>
              <a:t>                              </a:t>
            </a:r>
            <a:r>
              <a:rPr lang="pl-PL" dirty="0" smtClean="0"/>
              <a:t>310cGy</a:t>
            </a:r>
            <a:endParaRPr lang="en-US" dirty="0" smtClean="0"/>
          </a:p>
          <a:p>
            <a:pPr>
              <a:buFont typeface="Wingdings" pitchFamily="2" charset="2"/>
              <a:buNone/>
              <a:defRPr/>
            </a:pPr>
            <a:r>
              <a:rPr lang="en-US" dirty="0" smtClean="0"/>
              <a:t>    ------------------------------ X    1.0</a:t>
            </a:r>
          </a:p>
          <a:p>
            <a:pPr>
              <a:buFont typeface="Wingdings" pitchFamily="2" charset="2"/>
              <a:buNone/>
              <a:defRPr/>
            </a:pPr>
            <a:r>
              <a:rPr lang="pl-PL" dirty="0" smtClean="0"/>
              <a:t> </a:t>
            </a:r>
            <a:r>
              <a:rPr lang="en-US" dirty="0" smtClean="0"/>
              <a:t>  </a:t>
            </a:r>
            <a:r>
              <a:rPr lang="pl-PL" dirty="0" smtClean="0"/>
              <a:t>1.0cGy/MU X 1.021 x 1.014 x 0.937</a:t>
            </a:r>
            <a:r>
              <a:rPr lang="en-US" dirty="0" smtClean="0"/>
              <a:t>            </a:t>
            </a:r>
          </a:p>
          <a:p>
            <a:pPr>
              <a:buFont typeface="Wingdings" pitchFamily="2" charset="2"/>
              <a:buNone/>
              <a:defRPr/>
            </a:pPr>
            <a:r>
              <a:rPr lang="en-US" dirty="0" smtClean="0"/>
              <a:t>      (dose rate)    (Sc)       (Sp)       (TMR)    (ISCF)</a:t>
            </a:r>
            <a:endParaRPr lang="pl-PL" dirty="0" smtClean="0"/>
          </a:p>
          <a:p>
            <a:pPr>
              <a:buFont typeface="Wingdings" pitchFamily="2" charset="2"/>
              <a:buNone/>
              <a:defRPr/>
            </a:pPr>
            <a:r>
              <a:rPr lang="en-US" dirty="0" smtClean="0"/>
              <a:t> </a:t>
            </a:r>
          </a:p>
          <a:p>
            <a:pPr>
              <a:buFont typeface="Wingdings" pitchFamily="2" charset="2"/>
              <a:buNone/>
              <a:defRPr/>
            </a:pPr>
            <a:r>
              <a:rPr lang="en-US" dirty="0" smtClean="0"/>
              <a:t>N</a:t>
            </a:r>
            <a:r>
              <a:rPr lang="pl-PL" dirty="0" smtClean="0"/>
              <a:t>MU= 319.55 </a:t>
            </a:r>
            <a:r>
              <a:rPr lang="en-US" dirty="0" smtClean="0"/>
              <a:t> or  </a:t>
            </a:r>
            <a:r>
              <a:rPr lang="pl-PL" dirty="0" smtClean="0"/>
              <a:t>320 MU</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Using Sp and Sc factors for MU </a:t>
            </a:r>
            <a:r>
              <a:rPr lang="en-US" dirty="0" err="1" smtClean="0"/>
              <a:t>Calcs</a:t>
            </a:r>
            <a:r>
              <a:rPr lang="en-US" dirty="0" smtClean="0"/>
              <a:t> with TMR</a:t>
            </a:r>
            <a:endParaRPr lang="en-US" dirty="0"/>
          </a:p>
        </p:txBody>
      </p:sp>
      <p:sp>
        <p:nvSpPr>
          <p:cNvPr id="3" name="Content Placeholder 2"/>
          <p:cNvSpPr>
            <a:spLocks noGrp="1"/>
          </p:cNvSpPr>
          <p:nvPr>
            <p:ph idx="1"/>
          </p:nvPr>
        </p:nvSpPr>
        <p:spPr/>
        <p:txBody>
          <a:bodyPr/>
          <a:lstStyle/>
          <a:p>
            <a:pPr>
              <a:buFont typeface="Wingdings" pitchFamily="2" charset="2"/>
              <a:buNone/>
              <a:defRPr/>
            </a:pPr>
            <a:r>
              <a:rPr lang="en-US" dirty="0" smtClean="0"/>
              <a:t>For blocked field:</a:t>
            </a:r>
          </a:p>
          <a:p>
            <a:pPr>
              <a:buFont typeface="Wingdings" pitchFamily="2" charset="2"/>
              <a:buNone/>
              <a:defRPr/>
            </a:pPr>
            <a:r>
              <a:rPr lang="en-US" dirty="0" smtClean="0"/>
              <a:t>NMU=</a:t>
            </a:r>
          </a:p>
          <a:p>
            <a:pPr>
              <a:buFont typeface="Wingdings" pitchFamily="2" charset="2"/>
              <a:buNone/>
              <a:defRPr/>
            </a:pPr>
            <a:r>
              <a:rPr lang="en-US" dirty="0" smtClean="0"/>
              <a:t>                               Rx Dose </a:t>
            </a:r>
          </a:p>
          <a:p>
            <a:pPr>
              <a:buFont typeface="Wingdings" pitchFamily="2" charset="2"/>
              <a:buNone/>
              <a:defRPr/>
            </a:pPr>
            <a:r>
              <a:rPr lang="en-US" dirty="0" smtClean="0"/>
              <a:t>---------------------------------   X ISCF</a:t>
            </a:r>
          </a:p>
          <a:p>
            <a:pPr>
              <a:buFont typeface="Wingdings" pitchFamily="2" charset="2"/>
              <a:buNone/>
              <a:defRPr/>
            </a:pPr>
            <a:r>
              <a:rPr lang="en-US" dirty="0" err="1" smtClean="0"/>
              <a:t>Outpt</a:t>
            </a:r>
            <a:r>
              <a:rPr lang="en-US" dirty="0" smtClean="0"/>
              <a:t> x Sc(</a:t>
            </a:r>
            <a:r>
              <a:rPr lang="en-US" dirty="0" err="1" smtClean="0"/>
              <a:t>openFS</a:t>
            </a:r>
            <a:r>
              <a:rPr lang="en-US" dirty="0" smtClean="0"/>
              <a:t>) x Sp(</a:t>
            </a:r>
            <a:r>
              <a:rPr lang="en-US" dirty="0" err="1" smtClean="0"/>
              <a:t>blkFS</a:t>
            </a:r>
            <a:r>
              <a:rPr lang="en-US" dirty="0" smtClean="0"/>
              <a:t>) </a:t>
            </a:r>
            <a:r>
              <a:rPr lang="en-US" dirty="0" err="1" smtClean="0"/>
              <a:t>xTMRxTF</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Using Sp and Sc factors for MU </a:t>
            </a:r>
            <a:r>
              <a:rPr lang="en-US" dirty="0" err="1" smtClean="0"/>
              <a:t>Calcs</a:t>
            </a:r>
            <a:r>
              <a:rPr lang="en-US" dirty="0" smtClean="0"/>
              <a:t> with TMR</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A Radiation Oncologist wants to treat a patient with  POP AP and PA fields with a dose of 4000cGy at a depth of 10cm in 20 fractions. The physician wants to use a 6MV </a:t>
            </a:r>
            <a:r>
              <a:rPr lang="en-US" dirty="0" err="1" smtClean="0"/>
              <a:t>LinAC</a:t>
            </a:r>
            <a:r>
              <a:rPr lang="en-US" dirty="0" smtClean="0"/>
              <a:t> </a:t>
            </a:r>
            <a:r>
              <a:rPr lang="en-US" dirty="0" err="1" smtClean="0"/>
              <a:t>isocentric</a:t>
            </a:r>
            <a:r>
              <a:rPr lang="en-US" dirty="0" smtClean="0"/>
              <a:t> (SAD) delivery at 100cm SAD. The </a:t>
            </a:r>
            <a:r>
              <a:rPr lang="en-US" dirty="0" err="1" smtClean="0"/>
              <a:t>tx</a:t>
            </a:r>
            <a:r>
              <a:rPr lang="en-US" dirty="0" smtClean="0"/>
              <a:t> set-up SSD is at 90cm.  FS= 15 X15. Thus, the Sc Factor (or COF) is 1.021.  The fields are blocked to an 8 X 8 equivalent square field.  Thus, the Sp Factor (or PSF) is 0.992.  </a:t>
            </a:r>
          </a:p>
          <a:p>
            <a:pPr>
              <a:defRPr/>
            </a:pPr>
            <a:r>
              <a:rPr lang="en-US" dirty="0" smtClean="0"/>
              <a:t>What is the MU/fraction needed, using TMR?</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defRPr/>
            </a:pPr>
            <a:r>
              <a:rPr lang="en-US" dirty="0" smtClean="0"/>
              <a:t>Sc (or COF) for a 15 X 15 field size) = 1.021 (Washington, Table 24-9, p. 517)</a:t>
            </a:r>
          </a:p>
          <a:p>
            <a:pPr>
              <a:buNone/>
              <a:defRPr/>
            </a:pPr>
            <a:r>
              <a:rPr lang="en-US" dirty="0" smtClean="0"/>
              <a:t>   </a:t>
            </a:r>
          </a:p>
          <a:p>
            <a:pPr>
              <a:defRPr/>
            </a:pPr>
            <a:r>
              <a:rPr lang="en-US" dirty="0" smtClean="0"/>
              <a:t>Sp (or PSF) for a 8 X 8 equivalent square field               </a:t>
            </a:r>
          </a:p>
          <a:p>
            <a:pPr>
              <a:buNone/>
              <a:defRPr/>
            </a:pPr>
            <a:r>
              <a:rPr lang="en-US" dirty="0" smtClean="0"/>
              <a:t>         = 0.992    ( Washington, Table 24-9, p.517)</a:t>
            </a:r>
          </a:p>
          <a:p>
            <a:pPr>
              <a:buNone/>
              <a:defRPr/>
            </a:pPr>
            <a:endParaRPr lang="en-US" dirty="0" smtClean="0"/>
          </a:p>
          <a:p>
            <a:pPr>
              <a:defRPr/>
            </a:pPr>
            <a:r>
              <a:rPr lang="en-US" dirty="0" smtClean="0"/>
              <a:t>TMR(10,8) = 0.775 ( Washington, Table 24-9, p. 523)</a:t>
            </a:r>
          </a:p>
          <a:p>
            <a:pPr>
              <a:defRPr/>
            </a:pPr>
            <a:r>
              <a:rPr lang="en-US" dirty="0" smtClean="0"/>
              <a:t>Inverse Square Correction Factor (since calibration distance is at SAD) = 1</a:t>
            </a:r>
          </a:p>
          <a:p>
            <a:pPr>
              <a:defRPr/>
            </a:pPr>
            <a:r>
              <a:rPr lang="en-US" dirty="0" smtClean="0"/>
              <a:t>Tray Factor = 0.97</a:t>
            </a:r>
          </a:p>
          <a:p>
            <a:pPr>
              <a:defRPr/>
            </a:pPr>
            <a:r>
              <a:rPr lang="en-US" dirty="0" smtClean="0"/>
              <a:t>Dose per port =100cGy/port</a:t>
            </a:r>
          </a:p>
          <a:p>
            <a:pPr>
              <a:defRPr/>
            </a:pPr>
            <a:r>
              <a:rPr lang="en-US" dirty="0" smtClean="0"/>
              <a:t>Dose rate or Output =1.0cGy/MU</a:t>
            </a:r>
          </a:p>
          <a:p>
            <a:pPr>
              <a:defRPr/>
            </a:pPr>
            <a:r>
              <a:rPr lang="en-US" dirty="0" smtClean="0"/>
              <a:t>What is the MU setting for one </a:t>
            </a:r>
            <a:r>
              <a:rPr lang="en-US" dirty="0" err="1" smtClean="0"/>
              <a:t>tx</a:t>
            </a:r>
            <a:r>
              <a:rPr lang="en-US" dirty="0" smtClean="0"/>
              <a:t> fraction using TMR?</a:t>
            </a:r>
          </a:p>
          <a:p>
            <a:endParaRPr lang="en-US" dirty="0"/>
          </a:p>
        </p:txBody>
      </p:sp>
      <p:sp>
        <p:nvSpPr>
          <p:cNvPr id="3" name="Title 2"/>
          <p:cNvSpPr>
            <a:spLocks noGrp="1"/>
          </p:cNvSpPr>
          <p:nvPr>
            <p:ph type="title"/>
          </p:nvPr>
        </p:nvSpPr>
        <p:spPr/>
        <p:txBody>
          <a:bodyPr>
            <a:normAutofit fontScale="90000"/>
          </a:bodyPr>
          <a:lstStyle/>
          <a:p>
            <a:r>
              <a:rPr lang="en-US" dirty="0" smtClean="0"/>
              <a:t>Factors needed include:</a:t>
            </a:r>
            <a:br>
              <a:rPr lang="en-US" dirty="0" smtClean="0"/>
            </a:b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Using Sp and Sc factors for MU </a:t>
            </a:r>
            <a:r>
              <a:rPr lang="en-US" dirty="0" err="1" smtClean="0"/>
              <a:t>Calcs</a:t>
            </a:r>
            <a:r>
              <a:rPr lang="en-US" dirty="0" smtClean="0"/>
              <a:t> with TMR</a:t>
            </a:r>
            <a:endParaRPr lang="en-US" dirty="0"/>
          </a:p>
        </p:txBody>
      </p:sp>
      <p:sp>
        <p:nvSpPr>
          <p:cNvPr id="3" name="Content Placeholder 2"/>
          <p:cNvSpPr>
            <a:spLocks noGrp="1"/>
          </p:cNvSpPr>
          <p:nvPr>
            <p:ph idx="1"/>
          </p:nvPr>
        </p:nvSpPr>
        <p:spPr/>
        <p:txBody>
          <a:bodyPr>
            <a:normAutofit/>
          </a:bodyPr>
          <a:lstStyle/>
          <a:p>
            <a:pPr>
              <a:buFont typeface="Wingdings" pitchFamily="2" charset="2"/>
              <a:buNone/>
              <a:defRPr/>
            </a:pPr>
            <a:r>
              <a:rPr lang="en-US" dirty="0" smtClean="0"/>
              <a:t>N</a:t>
            </a:r>
            <a:r>
              <a:rPr lang="pl-PL" dirty="0" smtClean="0"/>
              <a:t>MU= </a:t>
            </a:r>
            <a:endParaRPr lang="en-US" dirty="0" smtClean="0"/>
          </a:p>
          <a:p>
            <a:pPr>
              <a:buFont typeface="Wingdings" pitchFamily="2" charset="2"/>
              <a:buNone/>
              <a:defRPr/>
            </a:pPr>
            <a:r>
              <a:rPr lang="en-US" dirty="0" smtClean="0"/>
              <a:t>                            </a:t>
            </a:r>
            <a:r>
              <a:rPr lang="pl-PL" dirty="0" smtClean="0"/>
              <a:t>100cGy</a:t>
            </a:r>
            <a:endParaRPr lang="en-US" dirty="0" smtClean="0"/>
          </a:p>
          <a:p>
            <a:pPr>
              <a:buFont typeface="Wingdings" pitchFamily="2" charset="2"/>
              <a:buNone/>
              <a:defRPr/>
            </a:pPr>
            <a:r>
              <a:rPr lang="en-US" dirty="0" smtClean="0"/>
              <a:t> __________________________________          X 1.0</a:t>
            </a:r>
          </a:p>
          <a:p>
            <a:pPr>
              <a:buFont typeface="Wingdings" pitchFamily="2" charset="2"/>
              <a:buNone/>
              <a:defRPr/>
            </a:pPr>
            <a:r>
              <a:rPr lang="pl-PL" dirty="0" smtClean="0"/>
              <a:t>1.0 cGy/MU x 1.021 </a:t>
            </a:r>
            <a:r>
              <a:rPr lang="en-US" dirty="0" smtClean="0"/>
              <a:t>x</a:t>
            </a:r>
            <a:r>
              <a:rPr lang="pl-PL" dirty="0" smtClean="0"/>
              <a:t> 0.992x</a:t>
            </a:r>
            <a:r>
              <a:rPr lang="en-US" dirty="0" smtClean="0"/>
              <a:t> </a:t>
            </a:r>
            <a:r>
              <a:rPr lang="pl-PL" dirty="0" smtClean="0"/>
              <a:t>0.775 x</a:t>
            </a:r>
            <a:r>
              <a:rPr lang="en-US" dirty="0" smtClean="0"/>
              <a:t> </a:t>
            </a:r>
            <a:r>
              <a:rPr lang="pl-PL" dirty="0" smtClean="0"/>
              <a:t>0.97</a:t>
            </a:r>
            <a:r>
              <a:rPr lang="en-US" dirty="0" smtClean="0"/>
              <a:t>       </a:t>
            </a:r>
            <a:endParaRPr lang="pl-PL" dirty="0" smtClean="0"/>
          </a:p>
          <a:p>
            <a:pPr>
              <a:buFont typeface="Wingdings" pitchFamily="2" charset="2"/>
              <a:buNone/>
              <a:defRPr/>
            </a:pPr>
            <a:r>
              <a:rPr lang="en-US" dirty="0" smtClean="0"/>
              <a:t>  (Output)       (Sc)       (Sp)     (TMR)   (TF)  (ISCF)</a:t>
            </a:r>
          </a:p>
          <a:p>
            <a:pPr>
              <a:buFont typeface="Wingdings" pitchFamily="2" charset="2"/>
              <a:buNone/>
              <a:defRPr/>
            </a:pPr>
            <a:r>
              <a:rPr lang="en-US" dirty="0" smtClean="0"/>
              <a:t>     </a:t>
            </a:r>
          </a:p>
          <a:p>
            <a:pPr>
              <a:buFont typeface="Wingdings" pitchFamily="2" charset="2"/>
              <a:buNone/>
              <a:defRPr/>
            </a:pPr>
            <a:r>
              <a:rPr lang="en-US" dirty="0" smtClean="0"/>
              <a:t>        N</a:t>
            </a:r>
            <a:r>
              <a:rPr lang="pl-PL" dirty="0" smtClean="0"/>
              <a:t>MU= 131 MU</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and Sc factors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WHEN USING A THE  Sp AND Sc FACTORS IN THE FORMULA,  YOU WILL ALWAYS USE  THE  INVERSE SQUARE CORRECTION FACTOR. </a:t>
            </a:r>
          </a:p>
          <a:p>
            <a:r>
              <a:rPr lang="en-US" dirty="0" smtClean="0"/>
              <a:t> AS WE HAVE DISCUSSED BEFORE,  IN MANY CASES THE INVERSE SQUARE CORRECTION FACTOR( or also known as the “SAD factor”) IS USUALLY “AROUND 1.” THIS IS TRUE WHEN THE MACHINE CALIBRATION POINT IS AT THE SAD. FOR EXAMPLE, THE  MACHINE IS CALIBRATED AT 100CM AND THE  SAD IS ALSO 100CM. THUS, THE INVERSE SQUARE CORRECTION FACTOR  ( or “SAD factor”)   WOULD BE “AROUND 1.” </a:t>
            </a:r>
          </a:p>
          <a:p>
            <a:pPr>
              <a:buNone/>
            </a:pPr>
            <a:endParaRPr lang="en-US" dirty="0" smtClean="0"/>
          </a:p>
          <a:p>
            <a:pPr>
              <a:buNone/>
            </a:pPr>
            <a:r>
              <a:rPr lang="en-US" dirty="0" smtClean="0"/>
              <a:t>    IN THIS CLASS,  WE ARE USING SEPERATE Sp AND Sc FACTORS FOR TAR AND TMR CALC’S AS INSTRUCTED BY DR. KHAN AND WASHINGTON/LEAVER.</a:t>
            </a:r>
          </a:p>
          <a:p>
            <a:pPr>
              <a:buNone/>
            </a:pPr>
            <a:r>
              <a:rPr lang="en-US" dirty="0" smtClean="0"/>
              <a:t> </a:t>
            </a:r>
          </a:p>
          <a:p>
            <a:r>
              <a:rPr lang="en-US" dirty="0" smtClean="0"/>
              <a:t>ABOUT THE EARLY LINAC’S: STANTON AND STINSON TELLS US THAT IN THE 1990’S, SOME CENTERS JUST USED  A GENERAL “Field Size Correction Factor or  </a:t>
            </a:r>
            <a:r>
              <a:rPr lang="en-US" dirty="0" err="1" smtClean="0"/>
              <a:t>Cfs</a:t>
            </a:r>
            <a:r>
              <a:rPr lang="en-US" dirty="0" smtClean="0"/>
              <a:t>.”  PLEASE NOTE THAT THE INVERSE SQ. CORR. FACTOR  WAS USED FOR TAR AND TMR CALCS TO FIND MU.</a:t>
            </a:r>
          </a:p>
          <a:p>
            <a:pPr>
              <a:buNone/>
            </a:pPr>
            <a:r>
              <a:rPr lang="en-US" dirty="0" smtClean="0"/>
              <a:t> </a:t>
            </a:r>
          </a:p>
          <a:p>
            <a:r>
              <a:rPr lang="en-US" dirty="0" smtClean="0"/>
              <a:t>ANYONE HAVE ANY QUESTIONS OR NOT CLEAR </a:t>
            </a:r>
          </a:p>
          <a:p>
            <a:pPr>
              <a:buNone/>
            </a:pPr>
            <a:r>
              <a:rPr lang="en-US" dirty="0" smtClean="0"/>
              <a:t>      ABOUT THESE VARIATIONS?</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and Sc factors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IS SIMILAR TO THE VARIATIONS OF THE  MAYNEORDS FACTOR FORMULAS---I GAVE YOU 3 DIFF. FORMULAS AND THEY ALL WORK.</a:t>
            </a:r>
          </a:p>
          <a:p>
            <a:endParaRPr lang="en-US" dirty="0" smtClean="0"/>
          </a:p>
          <a:p>
            <a:r>
              <a:rPr lang="en-US" dirty="0" smtClean="0"/>
              <a:t>IT JUST DEPENDS ON THE TX CENTER AND WHAT IS USED THERE.</a:t>
            </a:r>
          </a:p>
          <a:p>
            <a:endParaRPr lang="en-US" dirty="0" smtClean="0"/>
          </a:p>
          <a:p>
            <a:r>
              <a:rPr lang="en-US" dirty="0" smtClean="0"/>
              <a:t> PLEASE REVIEW PAGES IN 3</a:t>
            </a:r>
            <a:r>
              <a:rPr lang="en-US" baseline="30000" dirty="0" smtClean="0"/>
              <a:t>rd</a:t>
            </a:r>
            <a:r>
              <a:rPr lang="en-US" dirty="0" smtClean="0"/>
              <a:t> Ed. 497, 510-511. (2</a:t>
            </a:r>
            <a:r>
              <a:rPr lang="en-US" baseline="30000" dirty="0" smtClean="0"/>
              <a:t>nd</a:t>
            </a:r>
            <a:r>
              <a:rPr lang="en-US" dirty="0" smtClean="0"/>
              <a:t> Ed.,p.475, 490-1) THAT WE DISCUSSED IN  WASHINTON AND LEAVER, AS WELL AS, REVIEW CH 12 IN STANTON AS YOU PREPARE FOR YOUR DOSIMETRY ROTATIONS AT CLINICAL/WORK SITE.</a:t>
            </a:r>
          </a:p>
          <a:p>
            <a:pPr>
              <a:buNone/>
            </a:pPr>
            <a:r>
              <a:rPr lang="en-US" dirty="0" smtClean="0"/>
              <a:t> </a:t>
            </a:r>
          </a:p>
          <a:p>
            <a:r>
              <a:rPr lang="en-US" dirty="0" smtClean="0"/>
              <a:t>YOU WILL BE READY TO START DOSIMETRY </a:t>
            </a:r>
          </a:p>
          <a:p>
            <a:pPr>
              <a:buNone/>
            </a:pPr>
            <a:r>
              <a:rPr lang="en-US" dirty="0" smtClean="0"/>
              <a:t>       ROTATIONS WITH EASE.</a:t>
            </a:r>
          </a:p>
          <a:p>
            <a:pPr>
              <a:buNone/>
            </a:pPr>
            <a:r>
              <a:rPr lang="en-US" dirty="0" smtClean="0"/>
              <a:t>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For 4MV; 4X4 FS; DEPTH AT 5CM = 81.1%</a:t>
            </a:r>
          </a:p>
          <a:p>
            <a:pPr>
              <a:buNone/>
            </a:pPr>
            <a:r>
              <a:rPr lang="en-US" dirty="0" smtClean="0"/>
              <a:t> </a:t>
            </a:r>
          </a:p>
          <a:p>
            <a:r>
              <a:rPr lang="en-US" dirty="0" smtClean="0"/>
              <a:t>**VERY IMPORTANT** NOW WE KNOW THAT THE PDD WE NEED TO USE IN OUR </a:t>
            </a:r>
          </a:p>
          <a:p>
            <a:pPr>
              <a:buNone/>
            </a:pPr>
            <a:r>
              <a:rPr lang="en-US" dirty="0" smtClean="0"/>
              <a:t>   EQUATION NEEDS TO BE LESS THAN ONE--- AND THAT THE PDD IS A PERCENTAGE---</a:t>
            </a:r>
          </a:p>
          <a:p>
            <a:pPr>
              <a:buNone/>
            </a:pPr>
            <a:r>
              <a:rPr lang="en-US" dirty="0" smtClean="0"/>
              <a:t>  *SO WE NEED TO MOVE THE DECIMAL PT OVER 2 PLACES TO THE LEFT TO SEE</a:t>
            </a:r>
          </a:p>
          <a:p>
            <a:r>
              <a:rPr lang="en-US" dirty="0" smtClean="0"/>
              <a:t>%DD= .811</a:t>
            </a:r>
          </a:p>
          <a:p>
            <a:pPr>
              <a:buNone/>
            </a:pPr>
            <a:r>
              <a:rPr lang="en-US" dirty="0" smtClean="0"/>
              <a:t> </a:t>
            </a:r>
          </a:p>
          <a:p>
            <a:endParaRPr lang="en-US" dirty="0"/>
          </a:p>
        </p:txBody>
      </p:sp>
      <p:sp>
        <p:nvSpPr>
          <p:cNvPr id="3" name="Title 2"/>
          <p:cNvSpPr>
            <a:spLocks noGrp="1"/>
          </p:cNvSpPr>
          <p:nvPr>
            <p:ph type="title"/>
          </p:nvPr>
        </p:nvSpPr>
        <p:spPr/>
        <p:txBody>
          <a:bodyPr>
            <a:normAutofit/>
          </a:bodyPr>
          <a:lstStyle/>
          <a:p>
            <a:r>
              <a:rPr lang="en-US" dirty="0" smtClean="0"/>
              <a:t>NMU </a:t>
            </a:r>
            <a:r>
              <a:rPr lang="en-US" dirty="0" err="1" smtClean="0"/>
              <a:t>Calc</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dirty="0" smtClean="0"/>
              <a:t>PLUGGING THIS IN WE HAVE :</a:t>
            </a:r>
          </a:p>
          <a:p>
            <a:pPr>
              <a:buNone/>
            </a:pPr>
            <a:r>
              <a:rPr lang="en-US" dirty="0" err="1" smtClean="0"/>
              <a:t>Nmu</a:t>
            </a:r>
            <a:r>
              <a:rPr lang="en-US" dirty="0" smtClean="0"/>
              <a:t> = Tumor dose / </a:t>
            </a:r>
            <a:r>
              <a:rPr lang="en-US" dirty="0" err="1" smtClean="0"/>
              <a:t>Ccal</a:t>
            </a:r>
            <a:r>
              <a:rPr lang="en-US" dirty="0" smtClean="0"/>
              <a:t> x PDD X </a:t>
            </a:r>
            <a:r>
              <a:rPr lang="en-US" dirty="0" err="1" smtClean="0"/>
              <a:t>Cfs</a:t>
            </a:r>
            <a:r>
              <a:rPr lang="en-US" dirty="0" smtClean="0"/>
              <a:t> X </a:t>
            </a:r>
            <a:r>
              <a:rPr lang="en-US" dirty="0" err="1" smtClean="0"/>
              <a:t>Cattn</a:t>
            </a:r>
            <a:endParaRPr lang="en-US" dirty="0" smtClean="0"/>
          </a:p>
          <a:p>
            <a:pPr>
              <a:buNone/>
            </a:pPr>
            <a:r>
              <a:rPr lang="en-US" dirty="0" smtClean="0"/>
              <a:t>(formula from Stanton page 185) </a:t>
            </a:r>
          </a:p>
          <a:p>
            <a:pPr>
              <a:buNone/>
            </a:pPr>
            <a:r>
              <a:rPr lang="en-US" dirty="0" smtClean="0"/>
              <a:t>125CGY/ 1.00CGY/MU X PDD X OUTPUT FACTOR</a:t>
            </a:r>
          </a:p>
          <a:p>
            <a:pPr>
              <a:buNone/>
            </a:pPr>
            <a:r>
              <a:rPr lang="en-US" dirty="0" smtClean="0"/>
              <a:t> </a:t>
            </a:r>
          </a:p>
          <a:p>
            <a:pPr>
              <a:buNone/>
            </a:pPr>
            <a:r>
              <a:rPr lang="en-US" dirty="0" smtClean="0"/>
              <a:t>=125/1.0 X .811 X.93</a:t>
            </a:r>
          </a:p>
          <a:p>
            <a:pPr>
              <a:buNone/>
            </a:pPr>
            <a:r>
              <a:rPr lang="en-US" dirty="0" smtClean="0"/>
              <a:t> </a:t>
            </a:r>
          </a:p>
          <a:p>
            <a:pPr>
              <a:buNone/>
            </a:pPr>
            <a:r>
              <a:rPr lang="en-US" dirty="0" smtClean="0"/>
              <a:t>=125/ 0.75423</a:t>
            </a:r>
          </a:p>
          <a:p>
            <a:pPr>
              <a:buNone/>
            </a:pPr>
            <a:r>
              <a:rPr lang="en-US" dirty="0" smtClean="0"/>
              <a:t> </a:t>
            </a:r>
          </a:p>
          <a:p>
            <a:pPr>
              <a:buNone/>
            </a:pPr>
            <a:r>
              <a:rPr lang="en-US" dirty="0" smtClean="0"/>
              <a:t>=165.73193 MU</a:t>
            </a:r>
          </a:p>
          <a:p>
            <a:pPr>
              <a:buNone/>
            </a:pPr>
            <a:r>
              <a:rPr lang="en-US" dirty="0" smtClean="0"/>
              <a:t> </a:t>
            </a:r>
          </a:p>
          <a:p>
            <a:pPr>
              <a:buNone/>
            </a:pPr>
            <a:r>
              <a:rPr lang="en-US" dirty="0" smtClean="0"/>
              <a:t>=166 MU</a:t>
            </a:r>
          </a:p>
          <a:p>
            <a:pPr>
              <a:buNone/>
            </a:pPr>
            <a:r>
              <a:rPr lang="en-US" dirty="0" smtClean="0"/>
              <a:t> </a:t>
            </a:r>
          </a:p>
          <a:p>
            <a:endParaRPr lang="en-US" dirty="0"/>
          </a:p>
        </p:txBody>
      </p:sp>
      <p:sp>
        <p:nvSpPr>
          <p:cNvPr id="3" name="Title 2"/>
          <p:cNvSpPr>
            <a:spLocks noGrp="1"/>
          </p:cNvSpPr>
          <p:nvPr>
            <p:ph type="title"/>
          </p:nvPr>
        </p:nvSpPr>
        <p:spPr/>
        <p:txBody>
          <a:bodyPr/>
          <a:lstStyle/>
          <a:p>
            <a:r>
              <a:rPr lang="en-US" dirty="0" err="1" smtClean="0"/>
              <a:t>Nmu</a:t>
            </a:r>
            <a:r>
              <a:rPr lang="en-US" dirty="0" smtClean="0"/>
              <a:t> </a:t>
            </a:r>
            <a:r>
              <a:rPr lang="en-US" dirty="0" err="1" smtClean="0"/>
              <a:t>calc</a:t>
            </a:r>
            <a:r>
              <a:rPr lang="en-US" dirty="0" smtClean="0"/>
              <a:t>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t>LETS LOOK AT PROBLEM #2IN THE WRITTEN ASSIGMENT KEY.</a:t>
            </a:r>
          </a:p>
          <a:p>
            <a:r>
              <a:rPr lang="en-US" dirty="0" smtClean="0"/>
              <a:t>BY LOOKING UP THE PDD AND OUTPUT FACTOR IN </a:t>
            </a:r>
          </a:p>
          <a:p>
            <a:pPr>
              <a:buNone/>
            </a:pPr>
            <a:r>
              <a:rPr lang="en-US" dirty="0" smtClean="0"/>
              <a:t>   BUONO, AS WE DID FOR QUESTION 1 WE SEE:</a:t>
            </a:r>
          </a:p>
          <a:p>
            <a:pPr>
              <a:buNone/>
            </a:pPr>
            <a:r>
              <a:rPr lang="en-US" dirty="0" smtClean="0"/>
              <a:t> </a:t>
            </a:r>
          </a:p>
          <a:p>
            <a:pPr>
              <a:buNone/>
            </a:pPr>
            <a:r>
              <a:rPr lang="en-US" dirty="0" smtClean="0"/>
              <a:t>   150 CGY/ 1.00CGY/MU X 0.671 X .985</a:t>
            </a:r>
          </a:p>
          <a:p>
            <a:pPr>
              <a:buNone/>
            </a:pPr>
            <a:r>
              <a:rPr lang="en-US" dirty="0" smtClean="0"/>
              <a:t> </a:t>
            </a:r>
          </a:p>
          <a:p>
            <a:pPr>
              <a:buNone/>
            </a:pPr>
            <a:r>
              <a:rPr lang="en-US" dirty="0" smtClean="0"/>
              <a:t>   = 150 CGY/ .660935</a:t>
            </a:r>
          </a:p>
          <a:p>
            <a:pPr>
              <a:buNone/>
            </a:pPr>
            <a:r>
              <a:rPr lang="en-US" dirty="0" smtClean="0"/>
              <a:t> </a:t>
            </a:r>
          </a:p>
          <a:p>
            <a:pPr>
              <a:buNone/>
            </a:pPr>
            <a:r>
              <a:rPr lang="en-US" dirty="0" smtClean="0"/>
              <a:t>   =226.95121 MU</a:t>
            </a:r>
          </a:p>
          <a:p>
            <a:pPr>
              <a:buNone/>
            </a:pPr>
            <a:r>
              <a:rPr lang="en-US" dirty="0" smtClean="0"/>
              <a:t> </a:t>
            </a:r>
          </a:p>
          <a:p>
            <a:pPr>
              <a:buNone/>
            </a:pPr>
            <a:r>
              <a:rPr lang="en-US" dirty="0" smtClean="0"/>
              <a:t>   =227 MU (rounded up)</a:t>
            </a:r>
          </a:p>
          <a:p>
            <a:pPr>
              <a:buNone/>
            </a:pPr>
            <a:r>
              <a:rPr lang="en-US" dirty="0" smtClean="0"/>
              <a:t> </a:t>
            </a:r>
          </a:p>
          <a:p>
            <a:pPr>
              <a:buNone/>
            </a:pPr>
            <a:r>
              <a:rPr lang="en-US" dirty="0" smtClean="0"/>
              <a:t>    DID YOU GET THAT ON YOUR CALCULATOR?</a:t>
            </a:r>
          </a:p>
          <a:p>
            <a:pPr>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r>
              <a:rPr lang="en-US" dirty="0" smtClean="0"/>
              <a:t>Written </a:t>
            </a:r>
            <a:r>
              <a:rPr lang="en-US" dirty="0" err="1" smtClean="0"/>
              <a:t>Assigment</a:t>
            </a:r>
            <a:r>
              <a:rPr lang="en-US" dirty="0" smtClean="0"/>
              <a:t> </a:t>
            </a:r>
            <a:r>
              <a:rPr lang="en-US" dirty="0" err="1" smtClean="0"/>
              <a:t>Key,Problem</a:t>
            </a:r>
            <a:r>
              <a:rPr lang="en-US" dirty="0" smtClean="0"/>
              <a:t> #</a:t>
            </a:r>
            <a:r>
              <a:rPr lang="en-US" dirty="0" smtClean="0"/>
              <a:t>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noChangeArrowheads="1"/>
          </p:cNvSpPr>
          <p:nvPr>
            <p:ph idx="1"/>
          </p:nvPr>
        </p:nvSpPr>
        <p:spPr/>
        <p:txBody>
          <a:bodyPr/>
          <a:lstStyle/>
          <a:p>
            <a:pPr eaLnBrk="1" hangingPunct="1">
              <a:buFont typeface="Wingdings" pitchFamily="2" charset="2"/>
              <a:buNone/>
              <a:defRPr/>
            </a:pPr>
            <a:r>
              <a:rPr lang="en-US" dirty="0" smtClean="0"/>
              <a:t>Dose at maximum Depth , for a single field treatment with a megavoltage beam, is the point where the highest dose occurs. In a single field </a:t>
            </a:r>
            <a:r>
              <a:rPr lang="en-US" dirty="0" err="1" smtClean="0"/>
              <a:t>tx</a:t>
            </a:r>
            <a:r>
              <a:rPr lang="en-US" dirty="0" smtClean="0"/>
              <a:t>, the Tumor Dose is less the </a:t>
            </a:r>
            <a:r>
              <a:rPr lang="en-US" dirty="0" err="1" smtClean="0"/>
              <a:t>the</a:t>
            </a:r>
            <a:r>
              <a:rPr lang="en-US" dirty="0" smtClean="0"/>
              <a:t> </a:t>
            </a:r>
            <a:r>
              <a:rPr lang="en-US" dirty="0" err="1" smtClean="0"/>
              <a:t>Dmax</a:t>
            </a:r>
            <a:r>
              <a:rPr lang="en-US" dirty="0" smtClean="0"/>
              <a:t> Dose.</a:t>
            </a:r>
          </a:p>
          <a:p>
            <a:pPr eaLnBrk="1" hangingPunct="1">
              <a:buFont typeface="Wingdings" pitchFamily="2" charset="2"/>
              <a:buNone/>
              <a:defRPr/>
            </a:pPr>
            <a:r>
              <a:rPr lang="en-US" dirty="0" smtClean="0"/>
              <a:t>The depth of </a:t>
            </a:r>
            <a:r>
              <a:rPr lang="en-US" dirty="0" err="1" smtClean="0"/>
              <a:t>Dmax</a:t>
            </a:r>
            <a:r>
              <a:rPr lang="en-US" dirty="0" smtClean="0"/>
              <a:t> increases with Beam E.</a:t>
            </a:r>
          </a:p>
          <a:p>
            <a:pPr eaLnBrk="1" hangingPunct="1">
              <a:buFont typeface="Wingdings" pitchFamily="2" charset="2"/>
              <a:buNone/>
              <a:defRPr/>
            </a:pPr>
            <a:r>
              <a:rPr lang="en-US" dirty="0" smtClean="0"/>
              <a:t>*Remember, Depth of </a:t>
            </a:r>
            <a:r>
              <a:rPr lang="en-US" dirty="0" err="1" smtClean="0"/>
              <a:t>Dmax</a:t>
            </a:r>
            <a:r>
              <a:rPr lang="en-US" dirty="0" smtClean="0"/>
              <a:t> increases as Beam Energy Increases.*</a:t>
            </a:r>
          </a:p>
        </p:txBody>
      </p:sp>
      <p:sp>
        <p:nvSpPr>
          <p:cNvPr id="186370" name="Rectangle 2"/>
          <p:cNvSpPr>
            <a:spLocks noGrp="1" noChangeArrowheads="1"/>
          </p:cNvSpPr>
          <p:nvPr>
            <p:ph type="title"/>
          </p:nvPr>
        </p:nvSpPr>
        <p:spPr/>
        <p:txBody>
          <a:bodyPr/>
          <a:lstStyle/>
          <a:p>
            <a:pPr eaLnBrk="1" hangingPunct="1">
              <a:defRPr/>
            </a:pPr>
            <a:r>
              <a:rPr lang="en-US" smtClean="0"/>
              <a:t>Dmax Dose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MOVING ON, LETS LOOK AT THE </a:t>
            </a:r>
            <a:r>
              <a:rPr lang="en-US" dirty="0" smtClean="0"/>
              <a:t>SEPARATION </a:t>
            </a:r>
            <a:r>
              <a:rPr lang="en-US" dirty="0" smtClean="0"/>
              <a:t>PROBLEMS AT THE BOTTOM OF THE WRITTEN ASSIGNMENT KEY PAGE.</a:t>
            </a:r>
          </a:p>
          <a:p>
            <a:pPr>
              <a:buNone/>
            </a:pPr>
            <a:r>
              <a:rPr lang="en-US" dirty="0" smtClean="0"/>
              <a:t> </a:t>
            </a:r>
          </a:p>
          <a:p>
            <a:r>
              <a:rPr lang="en-US" dirty="0" smtClean="0"/>
              <a:t>WE ARE LOOKING AT BUONO PAGE 57,PROBLEMS 5.2 </a:t>
            </a:r>
          </a:p>
          <a:p>
            <a:pPr>
              <a:buNone/>
            </a:pPr>
            <a:r>
              <a:rPr lang="en-US" dirty="0" smtClean="0"/>
              <a:t>   OVER POP FD'S</a:t>
            </a:r>
          </a:p>
          <a:p>
            <a:pPr>
              <a:buNone/>
            </a:pPr>
            <a:r>
              <a:rPr lang="en-US" dirty="0" smtClean="0"/>
              <a:t> </a:t>
            </a:r>
          </a:p>
          <a:p>
            <a:r>
              <a:rPr lang="en-US" dirty="0" smtClean="0"/>
              <a:t>FIRST WE HAVE TO REMEMBER THAT WE ARE TALKING </a:t>
            </a:r>
          </a:p>
          <a:p>
            <a:pPr>
              <a:buNone/>
            </a:pPr>
            <a:r>
              <a:rPr lang="en-US" dirty="0" smtClean="0"/>
              <a:t>   ABOUT 2 POP FD'S</a:t>
            </a:r>
          </a:p>
          <a:p>
            <a:pPr>
              <a:buNone/>
            </a:pPr>
            <a:r>
              <a:rPr lang="en-US" dirty="0" smtClean="0"/>
              <a:t>  </a:t>
            </a:r>
          </a:p>
          <a:p>
            <a:pPr>
              <a:buNone/>
            </a:pPr>
            <a:r>
              <a:rPr lang="en-US" dirty="0" smtClean="0"/>
              <a:t>   ***SO, WE WILL NEED TO DIVIDE THE TOTAL TUMOR </a:t>
            </a:r>
          </a:p>
          <a:p>
            <a:pPr>
              <a:buNone/>
            </a:pPr>
            <a:r>
              <a:rPr lang="en-US" dirty="0" smtClean="0"/>
              <a:t>   DOSE BY 2.  AND WE WILL NEED TO DIVIDE THE TOTAL PT. </a:t>
            </a:r>
          </a:p>
          <a:p>
            <a:pPr>
              <a:buNone/>
            </a:pPr>
            <a:r>
              <a:rPr lang="en-US" dirty="0" smtClean="0"/>
              <a:t>   SEPERATION BY 2.</a:t>
            </a:r>
          </a:p>
          <a:p>
            <a:pPr>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r>
              <a:rPr lang="en-US" dirty="0" smtClean="0"/>
              <a:t>Written </a:t>
            </a:r>
            <a:r>
              <a:rPr lang="en-US" dirty="0" smtClean="0"/>
              <a:t>Assignment Key, </a:t>
            </a:r>
            <a:r>
              <a:rPr lang="en-US" dirty="0" smtClean="0"/>
              <a:t>Separation Problems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PROB #1:  200 CGY IS THE TOTAL SO, WE MUST </a:t>
            </a:r>
          </a:p>
          <a:p>
            <a:pPr>
              <a:buNone/>
            </a:pPr>
            <a:r>
              <a:rPr lang="en-US" dirty="0" smtClean="0"/>
              <a:t>   DIVIDE:  200/2</a:t>
            </a:r>
          </a:p>
          <a:p>
            <a:pPr>
              <a:buNone/>
            </a:pPr>
            <a:r>
              <a:rPr lang="en-US" dirty="0" smtClean="0"/>
              <a:t>  </a:t>
            </a:r>
          </a:p>
          <a:p>
            <a:pPr>
              <a:buNone/>
            </a:pPr>
            <a:r>
              <a:rPr lang="en-US" dirty="0" smtClean="0"/>
              <a:t>    =100CGY PER FD</a:t>
            </a:r>
          </a:p>
          <a:p>
            <a:pPr>
              <a:buNone/>
            </a:pPr>
            <a:r>
              <a:rPr lang="en-US" dirty="0" smtClean="0"/>
              <a:t>  </a:t>
            </a:r>
          </a:p>
          <a:p>
            <a:pPr>
              <a:buNone/>
            </a:pPr>
            <a:r>
              <a:rPr lang="en-US" dirty="0" smtClean="0"/>
              <a:t>    18 IS TOTAL SEPERATION  SO:  </a:t>
            </a:r>
          </a:p>
          <a:p>
            <a:pPr>
              <a:buNone/>
            </a:pPr>
            <a:r>
              <a:rPr lang="en-US" dirty="0" smtClean="0"/>
              <a:t>    18/2 = 9 SEP PER FD</a:t>
            </a:r>
          </a:p>
          <a:p>
            <a:pPr>
              <a:buNone/>
            </a:pPr>
            <a:r>
              <a:rPr lang="en-US" dirty="0" smtClean="0"/>
              <a:t> </a:t>
            </a:r>
          </a:p>
          <a:p>
            <a:pPr>
              <a:buNone/>
            </a:pPr>
            <a:r>
              <a:rPr lang="en-US" dirty="0" smtClean="0"/>
              <a:t>    PER FD=   100CGY/1.00CGY/MU X .621 X .93</a:t>
            </a:r>
          </a:p>
          <a:p>
            <a:pPr>
              <a:buNone/>
            </a:pPr>
            <a:r>
              <a:rPr lang="en-US" dirty="0" smtClean="0"/>
              <a:t> </a:t>
            </a:r>
          </a:p>
          <a:p>
            <a:pPr>
              <a:buNone/>
            </a:pPr>
            <a:r>
              <a:rPr lang="en-US" dirty="0" smtClean="0"/>
              <a:t>    = 173 MU</a:t>
            </a:r>
          </a:p>
          <a:p>
            <a:pPr>
              <a:buNone/>
            </a:pPr>
            <a:r>
              <a:rPr lang="en-US" dirty="0" smtClean="0"/>
              <a:t>  </a:t>
            </a:r>
          </a:p>
          <a:p>
            <a:endParaRPr lang="en-US" dirty="0"/>
          </a:p>
        </p:txBody>
      </p:sp>
      <p:sp>
        <p:nvSpPr>
          <p:cNvPr id="3" name="Title 2"/>
          <p:cNvSpPr>
            <a:spLocks noGrp="1"/>
          </p:cNvSpPr>
          <p:nvPr>
            <p:ph type="title"/>
          </p:nvPr>
        </p:nvSpPr>
        <p:spPr/>
        <p:txBody>
          <a:bodyPr>
            <a:normAutofit/>
          </a:bodyPr>
          <a:lstStyle/>
          <a:p>
            <a:r>
              <a:rPr lang="en-US" dirty="0" smtClean="0"/>
              <a:t>Separation </a:t>
            </a:r>
            <a:r>
              <a:rPr lang="en-US" dirty="0" smtClean="0"/>
              <a:t>problem #</a:t>
            </a:r>
            <a:r>
              <a:rPr lang="en-US" dirty="0" smtClean="0"/>
              <a:t>1</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WORKING IT OUT WITH YOU:</a:t>
            </a:r>
          </a:p>
          <a:p>
            <a:pPr>
              <a:buNone/>
            </a:pPr>
            <a:endParaRPr lang="en-US" dirty="0" smtClean="0"/>
          </a:p>
          <a:p>
            <a:pPr>
              <a:buNone/>
            </a:pPr>
            <a:r>
              <a:rPr lang="en-US" dirty="0" smtClean="0"/>
              <a:t>    11CGY/ 1.00 X.621X.93 = 100/.57753</a:t>
            </a:r>
          </a:p>
          <a:p>
            <a:pPr>
              <a:buNone/>
            </a:pPr>
            <a:r>
              <a:rPr lang="en-US" dirty="0" smtClean="0"/>
              <a:t> </a:t>
            </a:r>
          </a:p>
          <a:p>
            <a:pPr>
              <a:buNone/>
            </a:pPr>
            <a:r>
              <a:rPr lang="en-US" dirty="0" smtClean="0"/>
              <a:t>    =173.15117 MU</a:t>
            </a:r>
          </a:p>
          <a:p>
            <a:pPr>
              <a:buNone/>
            </a:pPr>
            <a:endParaRPr lang="en-US" dirty="0" smtClean="0"/>
          </a:p>
          <a:p>
            <a:pPr>
              <a:buNone/>
            </a:pPr>
            <a:r>
              <a:rPr lang="en-US" dirty="0" smtClean="0"/>
              <a:t>    =173MU</a:t>
            </a:r>
          </a:p>
          <a:p>
            <a:pPr>
              <a:buNone/>
            </a:pPr>
            <a:r>
              <a:rPr lang="en-US" dirty="0" smtClean="0"/>
              <a:t> </a:t>
            </a:r>
          </a:p>
          <a:p>
            <a:r>
              <a:rPr lang="en-US" dirty="0" smtClean="0"/>
              <a:t>WE GOT THE PDD FROM PAGE 54 IN BUONO, DEPTH </a:t>
            </a:r>
          </a:p>
          <a:p>
            <a:pPr>
              <a:buNone/>
            </a:pPr>
            <a:r>
              <a:rPr lang="en-US" dirty="0" smtClean="0"/>
              <a:t>    (SEPERATION )9CM</a:t>
            </a:r>
          </a:p>
          <a:p>
            <a:pPr>
              <a:buNone/>
            </a:pPr>
            <a:r>
              <a:rPr lang="en-US" dirty="0" smtClean="0"/>
              <a:t> </a:t>
            </a:r>
          </a:p>
          <a:p>
            <a:r>
              <a:rPr lang="en-US" dirty="0" smtClean="0"/>
              <a:t>**REMEMBER, SINCE THAT'S A PERCENTAGE, WE MOVED </a:t>
            </a:r>
          </a:p>
          <a:p>
            <a:pPr>
              <a:buNone/>
            </a:pPr>
            <a:r>
              <a:rPr lang="en-US" dirty="0" smtClean="0"/>
              <a:t>   THE DECIMAL POINT OVER 2 POINTS *TO THE LEFT* TO GET:  .621</a:t>
            </a:r>
          </a:p>
          <a:p>
            <a:pPr>
              <a:buNone/>
            </a:pPr>
            <a:r>
              <a:rPr lang="en-US" dirty="0" smtClean="0"/>
              <a:t> </a:t>
            </a:r>
          </a:p>
          <a:p>
            <a:r>
              <a:rPr lang="en-US" dirty="0" smtClean="0"/>
              <a:t>OUTPUT FACTOR FOR 4X4 4MV FD IS SAME AS </a:t>
            </a:r>
          </a:p>
          <a:p>
            <a:pPr>
              <a:buNone/>
            </a:pPr>
            <a:r>
              <a:rPr lang="en-US" dirty="0" smtClean="0"/>
              <a:t>    BEFORE: .93 AS FOUND ON page 55 OF The BUONO WORKBOOK.</a:t>
            </a:r>
          </a:p>
          <a:p>
            <a:endParaRPr lang="en-US" dirty="0"/>
          </a:p>
        </p:txBody>
      </p:sp>
      <p:sp>
        <p:nvSpPr>
          <p:cNvPr id="3" name="Title 2"/>
          <p:cNvSpPr>
            <a:spLocks noGrp="1"/>
          </p:cNvSpPr>
          <p:nvPr>
            <p:ph type="title"/>
          </p:nvPr>
        </p:nvSpPr>
        <p:spPr/>
        <p:txBody>
          <a:bodyPr>
            <a:normAutofit fontScale="90000"/>
          </a:bodyPr>
          <a:lstStyle/>
          <a:p>
            <a:r>
              <a:rPr lang="en-US" dirty="0" smtClean="0"/>
              <a:t>Now…Please</a:t>
            </a:r>
            <a:r>
              <a:rPr lang="en-US" dirty="0"/>
              <a:t> </a:t>
            </a:r>
            <a:r>
              <a:rPr lang="en-US" dirty="0" smtClean="0"/>
              <a:t>t</a:t>
            </a:r>
            <a:r>
              <a:rPr lang="en-US" dirty="0" smtClean="0"/>
              <a:t>ry </a:t>
            </a:r>
            <a:r>
              <a:rPr lang="en-US" dirty="0" smtClean="0"/>
              <a:t>it on your calculator</a:t>
            </a:r>
            <a:r>
              <a:rPr lang="en-US" dirty="0" smtClean="0"/>
              <a:t>…</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smtClean="0"/>
              <a:t>LETS WORK THROUGH ONE MORE PROBLEM:</a:t>
            </a:r>
          </a:p>
          <a:p>
            <a:pPr>
              <a:buNone/>
            </a:pPr>
            <a:r>
              <a:rPr lang="en-US" dirty="0" smtClean="0"/>
              <a:t> </a:t>
            </a:r>
          </a:p>
          <a:p>
            <a:pPr>
              <a:buNone/>
            </a:pPr>
            <a:r>
              <a:rPr lang="en-US" dirty="0" smtClean="0"/>
              <a:t>SAME SET OF PROBS, PROBLEM #2</a:t>
            </a:r>
          </a:p>
          <a:p>
            <a:pPr>
              <a:buNone/>
            </a:pPr>
            <a:r>
              <a:rPr lang="en-US" dirty="0" smtClean="0"/>
              <a:t> </a:t>
            </a:r>
          </a:p>
          <a:p>
            <a:r>
              <a:rPr lang="en-US" dirty="0" smtClean="0"/>
              <a:t>POP FD'S</a:t>
            </a:r>
          </a:p>
          <a:p>
            <a:r>
              <a:rPr lang="en-US" dirty="0" smtClean="0"/>
              <a:t>8X8 FS</a:t>
            </a:r>
          </a:p>
          <a:p>
            <a:r>
              <a:rPr lang="en-US" dirty="0" smtClean="0"/>
              <a:t>*TOTAL*SEPARATION 20CM</a:t>
            </a:r>
          </a:p>
          <a:p>
            <a:r>
              <a:rPr lang="en-US" dirty="0" smtClean="0"/>
              <a:t>TOTAL TUMOR DOSE: 300 CGY  AS SEEN ON BUONO </a:t>
            </a:r>
          </a:p>
          <a:p>
            <a:r>
              <a:rPr lang="en-US" dirty="0" smtClean="0"/>
              <a:t>PAGE 57, PROBLEMS 5.2 QUESTION #2.</a:t>
            </a:r>
          </a:p>
          <a:p>
            <a:pPr>
              <a:buNone/>
            </a:pPr>
            <a:r>
              <a:rPr lang="en-US" dirty="0" smtClean="0"/>
              <a:t> </a:t>
            </a:r>
          </a:p>
          <a:p>
            <a:r>
              <a:rPr lang="en-US" dirty="0" smtClean="0"/>
              <a:t>SINCE WE ARE LOOKING AT  POP FDS </a:t>
            </a:r>
            <a:r>
              <a:rPr lang="en-US" dirty="0" smtClean="0"/>
              <a:t>WHAT </a:t>
            </a:r>
            <a:r>
              <a:rPr lang="en-US" dirty="0" smtClean="0"/>
              <a:t>DO WE HAVE TO DO?</a:t>
            </a:r>
          </a:p>
          <a:p>
            <a:pPr>
              <a:buNone/>
            </a:pPr>
            <a:r>
              <a:rPr lang="en-US" dirty="0" smtClean="0"/>
              <a:t> </a:t>
            </a:r>
          </a:p>
          <a:p>
            <a:r>
              <a:rPr lang="en-US" dirty="0" smtClean="0"/>
              <a:t>DIVIDE WHAT BY WHAT????</a:t>
            </a:r>
          </a:p>
          <a:p>
            <a:pPr>
              <a:buNone/>
            </a:pPr>
            <a:r>
              <a:rPr lang="en-US" dirty="0" smtClean="0"/>
              <a:t> </a:t>
            </a:r>
          </a:p>
          <a:p>
            <a:pPr>
              <a:buNone/>
            </a:pPr>
            <a:r>
              <a:rPr lang="en-US" dirty="0" smtClean="0"/>
              <a:t> </a:t>
            </a:r>
          </a:p>
          <a:p>
            <a:endParaRPr lang="en-US" dirty="0"/>
          </a:p>
        </p:txBody>
      </p:sp>
      <p:sp>
        <p:nvSpPr>
          <p:cNvPr id="3" name="Title 2"/>
          <p:cNvSpPr>
            <a:spLocks noGrp="1"/>
          </p:cNvSpPr>
          <p:nvPr>
            <p:ph type="title"/>
          </p:nvPr>
        </p:nvSpPr>
        <p:spPr/>
        <p:txBody>
          <a:bodyPr/>
          <a:lstStyle/>
          <a:p>
            <a:r>
              <a:rPr lang="en-US" dirty="0" smtClean="0"/>
              <a:t>Separation </a:t>
            </a:r>
            <a:r>
              <a:rPr lang="en-US" dirty="0" smtClean="0"/>
              <a:t>Problem #</a:t>
            </a:r>
            <a:r>
              <a:rPr lang="en-US" dirty="0" smtClean="0"/>
              <a:t>2</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you said divide tumor dose and separation by 2, you are CORRECT!</a:t>
            </a:r>
          </a:p>
          <a:p>
            <a:endParaRPr lang="en-US" dirty="0"/>
          </a:p>
        </p:txBody>
      </p:sp>
      <p:sp>
        <p:nvSpPr>
          <p:cNvPr id="3" name="Title 2"/>
          <p:cNvSpPr>
            <a:spLocks noGrp="1"/>
          </p:cNvSpPr>
          <p:nvPr>
            <p:ph type="title"/>
          </p:nvPr>
        </p:nvSpPr>
        <p:spPr/>
        <p:txBody>
          <a:bodyPr/>
          <a:lstStyle/>
          <a:p>
            <a:r>
              <a:rPr lang="en-US" dirty="0" smtClean="0"/>
              <a:t>***What do you do?***</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Our DOSE PER FD =150 CGY.</a:t>
            </a:r>
          </a:p>
          <a:p>
            <a:pPr>
              <a:buNone/>
            </a:pPr>
            <a:r>
              <a:rPr lang="en-US" dirty="0" smtClean="0"/>
              <a:t> </a:t>
            </a:r>
          </a:p>
          <a:p>
            <a:r>
              <a:rPr lang="en-US" dirty="0" smtClean="0"/>
              <a:t>SEPARATION </a:t>
            </a:r>
            <a:r>
              <a:rPr lang="en-US" dirty="0" smtClean="0"/>
              <a:t>PER FD IS 10CM.</a:t>
            </a:r>
          </a:p>
          <a:p>
            <a:pPr>
              <a:buNone/>
            </a:pPr>
            <a:r>
              <a:rPr lang="en-US" dirty="0" smtClean="0"/>
              <a:t> </a:t>
            </a:r>
          </a:p>
          <a:p>
            <a:r>
              <a:rPr lang="en-US" dirty="0" smtClean="0"/>
              <a:t>SO, WE LOOK UP THE VALUE FOR THIS </a:t>
            </a:r>
            <a:r>
              <a:rPr lang="en-US" dirty="0" smtClean="0"/>
              <a:t>SEPARATION </a:t>
            </a:r>
            <a:r>
              <a:rPr lang="en-US" dirty="0" smtClean="0"/>
              <a:t>ON BUONO PAGE 54 AND FIND?</a:t>
            </a:r>
          </a:p>
          <a:p>
            <a:pPr>
              <a:buNone/>
            </a:pPr>
            <a:r>
              <a:rPr lang="en-US" dirty="0" smtClean="0"/>
              <a:t> </a:t>
            </a:r>
          </a:p>
          <a:p>
            <a:r>
              <a:rPr lang="en-US" dirty="0" smtClean="0"/>
              <a:t>AND SINCE PDD IS A PERCENTAGE AND WE NEED A  VALUE LESS THAN </a:t>
            </a:r>
            <a:r>
              <a:rPr lang="en-US" dirty="0" smtClean="0"/>
              <a:t>ONE… </a:t>
            </a:r>
            <a:r>
              <a:rPr lang="en-US" dirty="0" smtClean="0"/>
              <a:t>WE NEED TO DO WHAT WITH THE DECIMAL POINT?</a:t>
            </a:r>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Separation </a:t>
            </a:r>
            <a:r>
              <a:rPr lang="en-US" dirty="0" smtClean="0"/>
              <a:t>problem #</a:t>
            </a:r>
            <a:r>
              <a:rPr lang="en-US" dirty="0" smtClean="0"/>
              <a:t>2</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YES, WE MOVE THE DECIMAL OVER TO THE LEFT 2 PLACES.</a:t>
            </a:r>
          </a:p>
          <a:p>
            <a:pPr>
              <a:buNone/>
            </a:pPr>
            <a:r>
              <a:rPr lang="en-US" dirty="0" smtClean="0"/>
              <a:t> </a:t>
            </a:r>
          </a:p>
          <a:p>
            <a:r>
              <a:rPr lang="en-US" dirty="0" smtClean="0"/>
              <a:t>WHAT IS OUR OUTPUT FACTOR?</a:t>
            </a:r>
          </a:p>
          <a:p>
            <a:pPr>
              <a:buNone/>
            </a:pPr>
            <a:r>
              <a:rPr lang="en-US" dirty="0" smtClean="0"/>
              <a:t> </a:t>
            </a:r>
          </a:p>
          <a:p>
            <a:r>
              <a:rPr lang="en-US" dirty="0" smtClean="0"/>
              <a:t>REMEMBER, CFS =OUTPUT FACTOR</a:t>
            </a:r>
          </a:p>
          <a:p>
            <a:pPr>
              <a:buNone/>
            </a:pPr>
            <a:r>
              <a:rPr lang="en-US" dirty="0" smtClean="0"/>
              <a:t>YOU FIND .985 on table 5.5pg.55 for 8x8 </a:t>
            </a:r>
            <a:r>
              <a:rPr lang="en-US" dirty="0" err="1" smtClean="0"/>
              <a:t>f.s</a:t>
            </a:r>
            <a:r>
              <a:rPr lang="en-US" dirty="0" smtClean="0"/>
              <a:t>.</a:t>
            </a:r>
          </a:p>
          <a:p>
            <a:endParaRPr lang="en-US" dirty="0"/>
          </a:p>
        </p:txBody>
      </p:sp>
      <p:sp>
        <p:nvSpPr>
          <p:cNvPr id="3" name="Title 2"/>
          <p:cNvSpPr>
            <a:spLocks noGrp="1"/>
          </p:cNvSpPr>
          <p:nvPr>
            <p:ph type="title"/>
          </p:nvPr>
        </p:nvSpPr>
        <p:spPr/>
        <p:txBody>
          <a:bodyPr/>
          <a:lstStyle/>
          <a:p>
            <a:r>
              <a:rPr lang="en-US" dirty="0" smtClean="0"/>
              <a:t>Separation </a:t>
            </a:r>
            <a:r>
              <a:rPr lang="en-US" dirty="0" smtClean="0"/>
              <a:t>problem #</a:t>
            </a:r>
            <a:r>
              <a:rPr lang="en-US" dirty="0" smtClean="0"/>
              <a:t>2</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t>NOW WE CAN PLUG IT ALL </a:t>
            </a:r>
            <a:r>
              <a:rPr lang="en-US" dirty="0" smtClean="0"/>
              <a:t>IN:</a:t>
            </a:r>
            <a:endParaRPr lang="en-US" dirty="0" smtClean="0"/>
          </a:p>
          <a:p>
            <a:pPr>
              <a:buNone/>
            </a:pPr>
            <a:r>
              <a:rPr lang="en-US" dirty="0" smtClean="0"/>
              <a:t> </a:t>
            </a:r>
          </a:p>
          <a:p>
            <a:pPr>
              <a:buNone/>
            </a:pPr>
            <a:r>
              <a:rPr lang="en-US" dirty="0" smtClean="0"/>
              <a:t>150CGY /1 </a:t>
            </a:r>
            <a:r>
              <a:rPr lang="en-US" dirty="0" err="1" smtClean="0"/>
              <a:t>cGy</a:t>
            </a:r>
            <a:r>
              <a:rPr lang="en-US" dirty="0" smtClean="0"/>
              <a:t>/mu    X </a:t>
            </a:r>
            <a:r>
              <a:rPr lang="en-US" dirty="0" smtClean="0"/>
              <a:t>  .</a:t>
            </a:r>
            <a:r>
              <a:rPr lang="en-US" dirty="0" smtClean="0"/>
              <a:t>631 </a:t>
            </a:r>
            <a:r>
              <a:rPr lang="en-US" dirty="0" smtClean="0"/>
              <a:t>X  .</a:t>
            </a:r>
            <a:r>
              <a:rPr lang="en-US" dirty="0" smtClean="0"/>
              <a:t>985 =</a:t>
            </a:r>
          </a:p>
          <a:p>
            <a:pPr>
              <a:buNone/>
            </a:pPr>
            <a:r>
              <a:rPr lang="en-US" dirty="0" smtClean="0"/>
              <a:t> </a:t>
            </a:r>
          </a:p>
          <a:p>
            <a:pPr>
              <a:buNone/>
            </a:pPr>
            <a:r>
              <a:rPr lang="en-US" dirty="0" smtClean="0"/>
              <a:t>150/.621535</a:t>
            </a:r>
          </a:p>
          <a:p>
            <a:pPr>
              <a:buNone/>
            </a:pPr>
            <a:r>
              <a:rPr lang="en-US" dirty="0" smtClean="0"/>
              <a:t> </a:t>
            </a:r>
          </a:p>
          <a:p>
            <a:pPr>
              <a:buNone/>
            </a:pPr>
            <a:r>
              <a:rPr lang="en-US" dirty="0" smtClean="0"/>
              <a:t>=241.33797 MU</a:t>
            </a:r>
          </a:p>
          <a:p>
            <a:pPr>
              <a:buNone/>
            </a:pPr>
            <a:r>
              <a:rPr lang="en-US" dirty="0" smtClean="0"/>
              <a:t> </a:t>
            </a:r>
          </a:p>
          <a:p>
            <a:pPr>
              <a:buNone/>
            </a:pPr>
            <a:r>
              <a:rPr lang="en-US" dirty="0" smtClean="0"/>
              <a:t>=241 MU</a:t>
            </a:r>
          </a:p>
          <a:p>
            <a:pPr>
              <a:buNone/>
            </a:pPr>
            <a:r>
              <a:rPr lang="en-US" dirty="0" smtClean="0"/>
              <a:t> </a:t>
            </a:r>
          </a:p>
          <a:p>
            <a:pPr>
              <a:buNone/>
            </a:pPr>
            <a:r>
              <a:rPr lang="en-US" dirty="0" smtClean="0"/>
              <a:t> </a:t>
            </a:r>
          </a:p>
          <a:p>
            <a:endParaRPr lang="en-US" dirty="0"/>
          </a:p>
        </p:txBody>
      </p:sp>
      <p:sp>
        <p:nvSpPr>
          <p:cNvPr id="3" name="Title 2"/>
          <p:cNvSpPr>
            <a:spLocks noGrp="1"/>
          </p:cNvSpPr>
          <p:nvPr>
            <p:ph type="title"/>
          </p:nvPr>
        </p:nvSpPr>
        <p:spPr/>
        <p:txBody>
          <a:bodyPr/>
          <a:lstStyle/>
          <a:p>
            <a:r>
              <a:rPr lang="en-US" dirty="0" err="1" smtClean="0"/>
              <a:t>Seperation</a:t>
            </a:r>
            <a:r>
              <a:rPr lang="en-US" dirty="0" smtClean="0"/>
              <a:t> </a:t>
            </a:r>
            <a:r>
              <a:rPr lang="en-US" dirty="0" smtClean="0"/>
              <a:t>problem #</a:t>
            </a:r>
            <a:r>
              <a:rPr lang="en-US" dirty="0" smtClean="0"/>
              <a:t>2</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Please Work through all of the Written Assignment Problems, as well as, the Stanton Ch 12 Problems. </a:t>
            </a:r>
          </a:p>
          <a:p>
            <a:endParaRPr lang="en-US" dirty="0" smtClean="0"/>
          </a:p>
          <a:p>
            <a:r>
              <a:rPr lang="en-US" dirty="0" smtClean="0"/>
              <a:t>Please send me an e-mail or give me a call if you have any questions.</a:t>
            </a:r>
          </a:p>
          <a:p>
            <a:pPr>
              <a:buNone/>
            </a:pPr>
            <a:r>
              <a:rPr lang="en-US" dirty="0" smtClean="0"/>
              <a:t>   I'm here to help. </a:t>
            </a:r>
            <a:endParaRPr lang="en-US" dirty="0" smtClean="0"/>
          </a:p>
          <a:p>
            <a:pPr>
              <a:buNone/>
            </a:pPr>
            <a:endParaRPr lang="en-US" dirty="0"/>
          </a:p>
          <a:p>
            <a:pPr>
              <a:buNone/>
            </a:pPr>
            <a:r>
              <a:rPr lang="en-US" dirty="0" smtClean="0"/>
              <a:t>         Copyright </a:t>
            </a:r>
            <a:r>
              <a:rPr lang="en-US" dirty="0"/>
              <a:t>2009 John M. Kratina</a:t>
            </a:r>
            <a:endParaRPr lang="en-US" dirty="0"/>
          </a:p>
        </p:txBody>
      </p:sp>
      <p:sp>
        <p:nvSpPr>
          <p:cNvPr id="3" name="Title 2"/>
          <p:cNvSpPr>
            <a:spLocks noGrp="1"/>
          </p:cNvSpPr>
          <p:nvPr>
            <p:ph type="title"/>
          </p:nvPr>
        </p:nvSpPr>
        <p:spPr/>
        <p:txBody>
          <a:bodyPr/>
          <a:lstStyle/>
          <a:p>
            <a:r>
              <a:rPr lang="en-US" dirty="0" smtClean="0"/>
              <a:t>Practice, </a:t>
            </a:r>
            <a:r>
              <a:rPr lang="en-US" dirty="0" err="1" smtClean="0"/>
              <a:t>practice,practice</a:t>
            </a:r>
            <a:r>
              <a:rPr lang="en-US" dirty="0" smtClean="0"/>
              <a:t>…</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Reference and Illustration </a:t>
            </a:r>
            <a:r>
              <a:rPr lang="en-US" dirty="0" smtClean="0"/>
              <a:t>credits:</a:t>
            </a:r>
          </a:p>
          <a:p>
            <a:r>
              <a:rPr lang="en-US" dirty="0" smtClean="0"/>
              <a:t>Stanton and Stinson </a:t>
            </a:r>
            <a:r>
              <a:rPr lang="en-US" dirty="0" smtClean="0"/>
              <a:t>text, “Radiation Oncology Physics” (used with permission.)</a:t>
            </a:r>
            <a:endParaRPr lang="en-US" dirty="0" smtClean="0"/>
          </a:p>
          <a:p>
            <a:r>
              <a:rPr lang="en-US" dirty="0" smtClean="0"/>
              <a:t>Washington and Leaver </a:t>
            </a:r>
            <a:r>
              <a:rPr lang="en-US" dirty="0" smtClean="0"/>
              <a:t>text, “Principles and Practice of Radiation Therapy” (used with permission.)</a:t>
            </a:r>
          </a:p>
          <a:p>
            <a:r>
              <a:rPr lang="en-US" dirty="0" err="1" smtClean="0"/>
              <a:t>Buono</a:t>
            </a:r>
            <a:r>
              <a:rPr lang="en-US" dirty="0" smtClean="0"/>
              <a:t> text, “Primer in Radiation Therapy Physics” (used with permission.)</a:t>
            </a:r>
          </a:p>
          <a:p>
            <a:r>
              <a:rPr lang="en-US" dirty="0" smtClean="0"/>
              <a:t>My lecture notes</a:t>
            </a:r>
          </a:p>
          <a:p>
            <a:pPr marL="109728" indent="0">
              <a:buNone/>
            </a:pPr>
            <a:r>
              <a:rPr lang="en-US" dirty="0" smtClean="0"/>
              <a:t>       Copyright 2009 John M. Kratina </a:t>
            </a: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Practice makes perfect!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Picture 4" descr="#42"/>
          <p:cNvPicPr>
            <a:picLocks noGrp="1" noChangeAspect="1" noChangeArrowheads="1"/>
          </p:cNvPicPr>
          <p:nvPr>
            <p:ph idx="1"/>
          </p:nvPr>
        </p:nvPicPr>
        <p:blipFill>
          <a:blip r:embed="rId2" cstate="print"/>
          <a:stretch>
            <a:fillRect/>
          </a:stretch>
        </p:blipFill>
        <p:spPr>
          <a:xfrm>
            <a:off x="2816200" y="2479089"/>
            <a:ext cx="3511600" cy="2530059"/>
          </a:xfrm>
          <a:noFill/>
        </p:spPr>
      </p:pic>
      <p:sp>
        <p:nvSpPr>
          <p:cNvPr id="187394" name="Rectangle 2"/>
          <p:cNvSpPr>
            <a:spLocks noGrp="1" noChangeArrowheads="1"/>
          </p:cNvSpPr>
          <p:nvPr>
            <p:ph type="title"/>
          </p:nvPr>
        </p:nvSpPr>
        <p:spPr/>
        <p:txBody>
          <a:bodyPr/>
          <a:lstStyle/>
          <a:p>
            <a:pPr eaLnBrk="1" hangingPunct="1">
              <a:defRPr/>
            </a:pPr>
            <a:r>
              <a:rPr lang="en-US" smtClean="0"/>
              <a:t>Dmax Dose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So, the Depth of </a:t>
            </a:r>
            <a:r>
              <a:rPr lang="en-US" dirty="0" err="1" smtClean="0"/>
              <a:t>Dmax</a:t>
            </a:r>
            <a:r>
              <a:rPr lang="en-US" dirty="0" smtClean="0"/>
              <a:t> of a 15MeV Beam is Greater than a 6MeV Beam.</a:t>
            </a:r>
          </a:p>
          <a:p>
            <a:r>
              <a:rPr lang="en-US" dirty="0" smtClean="0"/>
              <a:t>Skin sparing effects increases (on the entry side of the Beam) as the Beam Energy (E.) increases.</a:t>
            </a:r>
          </a:p>
          <a:p>
            <a:r>
              <a:rPr lang="en-US" dirty="0" smtClean="0"/>
              <a:t>Thus, a 10 MEV beam has more , beam entry side, skin sparing effects than a 4MeV Beam. View page 100, Table 8.2 to see this. See how the Depth of </a:t>
            </a:r>
            <a:r>
              <a:rPr lang="en-US" dirty="0" err="1" smtClean="0"/>
              <a:t>Dmax</a:t>
            </a:r>
            <a:r>
              <a:rPr lang="en-US" dirty="0" smtClean="0"/>
              <a:t> for a 4Mev Beam is 1.0 cm while the Depth of </a:t>
            </a:r>
            <a:r>
              <a:rPr lang="en-US" dirty="0" err="1" smtClean="0"/>
              <a:t>Dmax</a:t>
            </a:r>
            <a:r>
              <a:rPr lang="en-US" dirty="0" smtClean="0"/>
              <a:t> for a 10 </a:t>
            </a:r>
            <a:r>
              <a:rPr lang="en-US" dirty="0" err="1" smtClean="0"/>
              <a:t>Mev</a:t>
            </a:r>
            <a:r>
              <a:rPr lang="en-US" dirty="0" smtClean="0"/>
              <a:t> beam is 2.5cm? Please memorize this chart.</a:t>
            </a:r>
          </a:p>
          <a:p>
            <a:pPr>
              <a:buNone/>
            </a:pPr>
            <a:r>
              <a:rPr lang="en-US" dirty="0" smtClean="0"/>
              <a:t> </a:t>
            </a:r>
            <a:endParaRPr lang="en-US" dirty="0"/>
          </a:p>
        </p:txBody>
      </p:sp>
      <p:sp>
        <p:nvSpPr>
          <p:cNvPr id="2" name="Title 1"/>
          <p:cNvSpPr>
            <a:spLocks noGrp="1"/>
          </p:cNvSpPr>
          <p:nvPr>
            <p:ph type="title"/>
          </p:nvPr>
        </p:nvSpPr>
        <p:spPr/>
        <p:txBody>
          <a:bodyPr/>
          <a:lstStyle/>
          <a:p>
            <a:r>
              <a:rPr lang="en-US" dirty="0" err="1" smtClean="0"/>
              <a:t>Dmax</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High E. beams always have an Exit dose.</a:t>
            </a:r>
          </a:p>
          <a:p>
            <a:r>
              <a:rPr lang="en-US" dirty="0" smtClean="0"/>
              <a:t>We know that as Beam E. increases, the dose to the skin, on the entry side of the beam, decreases. Thus the skin sparing effect increases. ^E. = ^skin sparing.</a:t>
            </a:r>
          </a:p>
          <a:p>
            <a:r>
              <a:rPr lang="en-US" dirty="0" smtClean="0"/>
              <a:t>Now, as the Beam E. increases, the Exit Dose increases.</a:t>
            </a:r>
          </a:p>
          <a:p>
            <a:endParaRPr lang="en-US" dirty="0" smtClean="0"/>
          </a:p>
          <a:p>
            <a:r>
              <a:rPr lang="en-US" dirty="0" smtClean="0"/>
              <a:t>See page 338, table 2 and page 341, table 5.</a:t>
            </a:r>
          </a:p>
          <a:p>
            <a:r>
              <a:rPr lang="en-US" dirty="0" smtClean="0"/>
              <a:t>Remember: * As the Beam E. increases, skin sparing increases on the beam entry side =and= the Exit Dose increases on the Beam Exit side.* </a:t>
            </a:r>
            <a:endParaRPr lang="en-US" dirty="0"/>
          </a:p>
        </p:txBody>
      </p:sp>
      <p:sp>
        <p:nvSpPr>
          <p:cNvPr id="2" name="Title 1"/>
          <p:cNvSpPr>
            <a:spLocks noGrp="1"/>
          </p:cNvSpPr>
          <p:nvPr>
            <p:ph type="title"/>
          </p:nvPr>
        </p:nvSpPr>
        <p:spPr/>
        <p:txBody>
          <a:bodyPr/>
          <a:lstStyle/>
          <a:p>
            <a:r>
              <a:rPr lang="en-US" dirty="0" smtClean="0"/>
              <a:t>Exit dose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3"/>
          <p:cNvSpPr>
            <a:spLocks noGrp="1" noChangeArrowheads="1"/>
          </p:cNvSpPr>
          <p:nvPr>
            <p:ph idx="1"/>
          </p:nvPr>
        </p:nvSpPr>
        <p:spPr/>
        <p:txBody>
          <a:bodyPr/>
          <a:lstStyle/>
          <a:p>
            <a:pPr eaLnBrk="1" hangingPunct="1">
              <a:buFont typeface="Wingdings" pitchFamily="2" charset="2"/>
              <a:buNone/>
              <a:defRPr/>
            </a:pPr>
            <a:r>
              <a:rPr lang="en-US" smtClean="0"/>
              <a:t>The radiation treatment beam is composed of both primary and scatter radiation.</a:t>
            </a:r>
          </a:p>
          <a:p>
            <a:pPr eaLnBrk="1" hangingPunct="1">
              <a:buFont typeface="Wingdings" pitchFamily="2" charset="2"/>
              <a:buNone/>
              <a:defRPr/>
            </a:pPr>
            <a:r>
              <a:rPr lang="en-US" smtClean="0"/>
              <a:t>Any interaction of the primary beam may result in scatter.Radiation that is scattered back towards the surface of the patient is called Backscatter. </a:t>
            </a:r>
          </a:p>
        </p:txBody>
      </p:sp>
      <p:sp>
        <p:nvSpPr>
          <p:cNvPr id="257026" name="Rectangle 2"/>
          <p:cNvSpPr>
            <a:spLocks noGrp="1" noChangeArrowheads="1"/>
          </p:cNvSpPr>
          <p:nvPr>
            <p:ph type="title"/>
          </p:nvPr>
        </p:nvSpPr>
        <p:spPr/>
        <p:txBody>
          <a:bodyPr/>
          <a:lstStyle/>
          <a:p>
            <a:pPr eaLnBrk="1" hangingPunct="1">
              <a:defRPr/>
            </a:pPr>
            <a:r>
              <a:rPr lang="en-US" smtClean="0"/>
              <a:t>Scatter</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L305-Physics II &amp;#x0D;&amp;#x0A;&amp;quot;&quot;/&gt;&lt;property id=&quot;20307&quot; value=&quot;256&quot;/&gt;&lt;/object&gt;&lt;object type=&quot;3&quot; unique_id=&quot;10005&quot;&gt;&lt;property id=&quot;20148&quot; value=&quot;5&quot;/&gt;&lt;property id=&quot;20300&quot; value=&quot;Slide 2 - &amp;quot;Calibrated Isocenter Distance&amp;quot;&quot;/&gt;&lt;property id=&quot;20307&quot; value=&quot;257&quot;/&gt;&lt;/object&gt;&lt;object type=&quot;3&quot; unique_id=&quot;10006&quot;&gt;&lt;property id=&quot;20148&quot; value=&quot;5&quot;/&gt;&lt;property id=&quot;20300&quot; value=&quot;Slide 3 - &amp;quot;Calibrated Isocenter Distance&amp;#x0D;&amp;#x0A;&amp;quot;&quot;/&gt;&lt;property id=&quot;20307&quot; value=&quot;258&quot;/&gt;&lt;/object&gt;&lt;object type=&quot;3&quot; unique_id=&quot;10007&quot;&gt;&lt;property id=&quot;20148&quot; value=&quot;5&quot;/&gt;&lt;property id=&quot;20300&quot; value=&quot;Slide 9 - &amp;quot;Scatter&amp;quot;&quot;/&gt;&lt;property id=&quot;20307&quot; value=&quot;259&quot;/&gt;&lt;/object&gt;&lt;object type=&quot;3&quot; unique_id=&quot;10008&quot;&gt;&lt;property id=&quot;20148&quot; value=&quot;5&quot;/&gt;&lt;property id=&quot;20300&quot; value=&quot;Slide 4 - &amp;quot;Maximum Dose: Dmax&amp;quot;&quot;/&gt;&lt;property id=&quot;20307&quot; value=&quot;260&quot;/&gt;&lt;/object&gt;&lt;object type=&quot;3&quot; unique_id=&quot;10009&quot;&gt;&lt;property id=&quot;20148&quot; value=&quot;5&quot;/&gt;&lt;property id=&quot;20300&quot; value=&quot;Slide 5 - &amp;quot;Dmax Dose&amp;quot;&quot;/&gt;&lt;property id=&quot;20307&quot; value=&quot;261&quot;/&gt;&lt;/object&gt;&lt;object type=&quot;3&quot; unique_id=&quot;10010&quot;&gt;&lt;property id=&quot;20148&quot; value=&quot;5&quot;/&gt;&lt;property id=&quot;20300&quot; value=&quot;Slide 6 - &amp;quot;Dmax Dose&amp;quot;&quot;/&gt;&lt;property id=&quot;20307&quot; value=&quot;262&quot;/&gt;&lt;/object&gt;&lt;object type=&quot;3&quot; unique_id=&quot;10011&quot;&gt;&lt;property id=&quot;20148&quot; value=&quot;5&quot;/&gt;&lt;property id=&quot;20300&quot; value=&quot;Slide 7 - &amp;quot;Dmax&amp;quot;&quot;/&gt;&lt;property id=&quot;20307&quot; value=&quot;263&quot;/&gt;&lt;/object&gt;&lt;object type=&quot;3&quot; unique_id=&quot;10012&quot;&gt;&lt;property id=&quot;20148&quot; value=&quot;5&quot;/&gt;&lt;property id=&quot;20300&quot; value=&quot;Slide 8 - &amp;quot;Exit dose&amp;quot;&quot;/&gt;&lt;property id=&quot;20307&quot; value=&quot;264&quot;/&gt;&lt;/object&gt;&lt;object type=&quot;3&quot; unique_id=&quot;10014&quot;&gt;&lt;property id=&quot;20148&quot; value=&quot;5&quot;/&gt;&lt;property id=&quot;20300&quot; value=&quot;Slide 23 - &amp;quot;Equivlent Square Fields&amp;#x0D;&amp;#x0A;&amp;quot;&quot;/&gt;&lt;property id=&quot;20307&quot; value=&quot;266&quot;/&gt;&lt;/object&gt;&lt;object type=&quot;3&quot; unique_id=&quot;10015&quot;&gt;&lt;property id=&quot;20148&quot; value=&quot;5&quot;/&gt;&lt;property id=&quot;20300&quot; value=&quot;Slide 11 - &amp;quot;Back Scatter Factor&amp;quot;&quot;/&gt;&lt;property id=&quot;20307&quot; value=&quot;267&quot;/&gt;&lt;/object&gt;&lt;object type=&quot;3&quot; unique_id=&quot;10016&quot;&gt;&lt;property id=&quot;20148&quot; value=&quot;5&quot;/&gt;&lt;property id=&quot;20300&quot; value=&quot;Slide 12 - &amp;quot;BSF&amp;quot;&quot;/&gt;&lt;property id=&quot;20307&quot; value=&quot;268&quot;/&gt;&lt;/object&gt;&lt;object type=&quot;3&quot; unique_id=&quot;14932&quot;&gt;&lt;property id=&quot;20148&quot; value=&quot;5&quot;/&gt;&lt;property id=&quot;20300&quot; value=&quot;Slide 10 - &amp;quot;Scatter&amp;quot;&quot;/&gt;&lt;property id=&quot;20307&quot; value=&quot;269&quot;/&gt;&lt;/object&gt;&lt;object type=&quot;3&quot; unique_id=&quot;14979&quot;&gt;&lt;property id=&quot;20148&quot; value=&quot;5&quot;/&gt;&lt;property id=&quot;20300&quot; value=&quot;Slide 13 - &amp;quot;BSF&amp;quot;&quot;/&gt;&lt;property id=&quot;20307&quot; value=&quot;270&quot;/&gt;&lt;/object&gt;&lt;object type=&quot;3&quot; unique_id=&quot;15060&quot;&gt;&lt;property id=&quot;20148&quot; value=&quot;5&quot;/&gt;&lt;property id=&quot;20300&quot; value=&quot;Slide 15 - &amp;quot;Output Factor –or- Cfs*******&amp;quot;&quot;/&gt;&lt;property id=&quot;20307&quot; value=&quot;271&quot;/&gt;&lt;/object&gt;&lt;object type=&quot;3&quot; unique_id=&quot;15214&quot;&gt;&lt;property id=&quot;20148&quot; value=&quot;5&quot;/&gt;&lt;property id=&quot;20300&quot; value=&quot;Slide 16 - &amp;quot;Output Factor –or- Cfs*******&amp;quot;&quot;/&gt;&lt;property id=&quot;20307&quot; value=&quot;272&quot;/&gt;&lt;/object&gt;&lt;object type=&quot;3&quot; unique_id=&quot;15449&quot;&gt;&lt;property id=&quot;20148&quot; value=&quot;5&quot;/&gt;&lt;property id=&quot;20300&quot; value=&quot;Slide 17 - &amp;quot;Output factor = Cfs*******&amp;quot;&quot;/&gt;&lt;property id=&quot;20307&quot; value=&quot;273&quot;/&gt;&lt;/object&gt;&lt;object type=&quot;3&quot; unique_id=&quot;15659&quot;&gt;&lt;property id=&quot;20148&quot; value=&quot;5&quot;/&gt;&lt;property id=&quot;20300&quot; value=&quot;Slide 18 - &amp;quot;Cfs or Output factor Calc*******&amp;quot;&quot;/&gt;&lt;property id=&quot;20307&quot; value=&quot;274&quot;/&gt;&lt;/object&gt;&lt;object type=&quot;3&quot; unique_id=&quot;15720&quot;&gt;&lt;property id=&quot;20148&quot; value=&quot;5&quot;/&gt;&lt;property id=&quot;20300&quot; value=&quot;Slide 19 - &amp;quot;Output calc&amp;quot;&quot;/&gt;&lt;property id=&quot;20307&quot; value=&quot;275&quot;/&gt;&lt;/object&gt;&lt;object type=&quot;3&quot; unique_id=&quot;15784&quot;&gt;&lt;property id=&quot;20148&quot; value=&quot;5&quot;/&gt;&lt;property id=&quot;20300&quot; value=&quot;Slide 20 - &amp;quot;Output Calc*******&amp;quot;&quot;/&gt;&lt;property id=&quot;20307&quot; value=&quot;276&quot;/&gt;&lt;/object&gt;&lt;object type=&quot;3&quot; unique_id=&quot;15895&quot;&gt;&lt;property id=&quot;20148&quot; value=&quot;5&quot;/&gt;&lt;property id=&quot;20300&quot; value=&quot;Slide 21 - &amp;quot;&amp;#x0D;&amp;#x0A;Problem #1, Stanton text,page 198    &amp;quot;&quot;/&gt;&lt;property id=&quot;20307&quot; value=&quot;277&quot;/&gt;&lt;/object&gt;&lt;object type=&quot;3&quot; unique_id=&quot;16103&quot;&gt;&lt;property id=&quot;20148&quot; value=&quot;5&quot;/&gt;&lt;property id=&quot;20300&quot; value=&quot;Slide 22 - &amp;quot;Problem #1, Stanton text,page 198&amp;quot;&quot;/&gt;&lt;property id=&quot;20307&quot; value=&quot;278&quot;/&gt;&lt;/object&gt;&lt;object type=&quot;3&quot; unique_id=&quot;16272&quot;&gt;&lt;property id=&quot;20148&quot; value=&quot;5&quot;/&gt;&lt;property id=&quot;20300&quot; value=&quot;Slide 24 - &amp;quot;ESF = 4 x A/P&amp;quot;&quot;/&gt;&lt;property id=&quot;20307&quot; value=&quot;279&quot;/&gt;&lt;/object&gt;&lt;object type=&quot;3&quot; unique_id=&quot;16398&quot;&gt;&lt;property id=&quot;20148&quot; value=&quot;5&quot;/&gt;&lt;property id=&quot;20300&quot; value=&quot;Slide 27 - &amp;quot;PDD&amp;quot;&quot;/&gt;&lt;property id=&quot;20307&quot; value=&quot;280&quot;/&gt;&lt;/object&gt;&lt;object type=&quot;3&quot; unique_id=&quot;16581&quot;&gt;&lt;property id=&quot;20148&quot; value=&quot;5&quot;/&gt;&lt;property id=&quot;20300&quot; value=&quot;Slide 25 - &amp;quot; Cattn factor*****&amp;quot;&quot;/&gt;&lt;property id=&quot;20307&quot; value=&quot;281&quot;/&gt;&lt;/object&gt;&lt;object type=&quot;3&quot; unique_id=&quot;16987&quot;&gt;&lt;property id=&quot;20148&quot; value=&quot;5&quot;/&gt;&lt;property id=&quot;20300&quot; value=&quot;Slide 28 - &amp;quot;PDD&amp;quot;&quot;/&gt;&lt;property id=&quot;20307&quot; value=&quot;282&quot;/&gt;&lt;/object&gt;&lt;object type=&quot;3&quot; unique_id=&quot;17184&quot;&gt;&lt;property id=&quot;20148&quot; value=&quot;5&quot;/&gt;&lt;property id=&quot;20300&quot; value=&quot;Slide 30 - &amp;quot;TAR&amp;quot;&quot;/&gt;&lt;property id=&quot;20307&quot; value=&quot;283&quot;/&gt;&lt;/object&gt;&lt;object type=&quot;3&quot; unique_id=&quot;17388&quot;&gt;&lt;property id=&quot;20148&quot; value=&quot;5&quot;/&gt;&lt;property id=&quot;20300&quot; value=&quot;Slide 29 - &amp;quot;PDD- SEE PAGE 499 IN THE WASHINGTON TEXTBOOK&amp;quot;&quot;/&gt;&lt;property id=&quot;20307&quot; value=&quot;285&quot;/&gt;&lt;/object&gt;&lt;object type=&quot;3&quot; unique_id=&quot;17389&quot;&gt;&lt;property id=&quot;20148&quot; value=&quot;5&quot;/&gt;&lt;property id=&quot;20300&quot; value=&quot;Slide 31 - &amp;quot;TAR VISUAL IS FOUND ON PAGE 500 OF WASHINGTON.&amp;#x0D;&amp;#x0A;&amp;quot;&quot;/&gt;&lt;property id=&quot;20307&quot; value=&quot;286&quot;/&gt;&lt;/object&gt;&lt;object type=&quot;3&quot; unique_id=&quot;17390&quot;&gt;&lt;property id=&quot;20148&quot; value=&quot;5&quot;/&gt;&lt;property id=&quot;20300&quot; value=&quot;Slide 32 - &amp;quot;TMR&amp;quot;&quot;/&gt;&lt;property id=&quot;20307&quot; value=&quot;284&quot;/&gt;&lt;/object&gt;&lt;object type=&quot;3&quot; unique_id=&quot;17615&quot;&gt;&lt;property id=&quot;20148&quot; value=&quot;5&quot;/&gt;&lt;property id=&quot;20300&quot; value=&quot;Slide 33 - &amp;quot;TMR VISUAL - PAGE 501 IN WASHINGTON.&amp;quot;&quot;/&gt;&lt;property id=&quot;20307&quot; value=&quot;287&quot;/&gt;&lt;/object&gt;&lt;object type=&quot;3&quot; unique_id=&quot;17847&quot;&gt;&lt;property id=&quot;20148&quot; value=&quot;5&quot;/&gt;&lt;property id=&quot;20300&quot; value=&quot;Slide 35 - &amp;quot;Nmu calcs here we go!***ReDO this page***2010********&amp;quot;&quot;/&gt;&lt;property id=&quot;20307&quot; value=&quot;288&quot;/&gt;&lt;/object&gt;&lt;object type=&quot;3&quot; unique_id=&quot;18086&quot;&gt;&lt;property id=&quot;20148&quot; value=&quot;5&quot;/&gt;&lt;property id=&quot;20300&quot; value=&quot;Slide 49 - &amp;quot;***ReDo*** START HERE Nmu Calc***pdd NEEDS TO GO BEFORE tar &amp;amp; tmr******&amp;quot;&quot;/&gt;&lt;property id=&quot;20307&quot; value=&quot;289&quot;/&gt;&lt;/object&gt;&lt;object type=&quot;3&quot; unique_id=&quot;18542&quot;&gt;&lt;property id=&quot;20148&quot; value=&quot;5&quot;/&gt;&lt;property id=&quot;20300&quot; value=&quot;Slide 50 - &amp;quot;Nmu calc******* &amp;quot;&quot;/&gt;&lt;property id=&quot;20307&quot; value=&quot;290&quot;/&gt;&lt;/object&gt;&lt;object type=&quot;3&quot; unique_id=&quot;18795&quot;&gt;&lt;property id=&quot;20148&quot; value=&quot;5&quot;/&gt;&lt;property id=&quot;20300&quot; value=&quot;Slide 51 - &amp;quot;*******Written Assigment Key,Problem #2***************&amp;quot;&quot;/&gt;&lt;property id=&quot;20307&quot; value=&quot;291&quot;/&gt;&lt;/object&gt;&lt;object type=&quot;3&quot; unique_id=&quot;19277&quot;&gt;&lt;property id=&quot;20148&quot; value=&quot;5&quot;/&gt;&lt;property id=&quot;20300&quot; value=&quot;Slide 52 - &amp;quot;*******Written Assignment Key, Seperation Problems*******&amp;quot;&quot;/&gt;&lt;property id=&quot;20307&quot; value=&quot;292&quot;/&gt;&lt;/object&gt;&lt;object type=&quot;3&quot; unique_id=&quot;19696&quot;&gt;&lt;property id=&quot;20148&quot; value=&quot;5&quot;/&gt;&lt;property id=&quot;20300&quot; value=&quot;Slide 53 - &amp;quot;*******Seperation problem #1***&amp;quot;&quot;/&gt;&lt;property id=&quot;20307&quot; value=&quot;293&quot;/&gt;&lt;/object&gt;&lt;object type=&quot;3&quot; unique_id=&quot;19892&quot;&gt;&lt;property id=&quot;20148&quot; value=&quot;5&quot;/&gt;&lt;property id=&quot;20300&quot; value=&quot;Slide 54 - &amp;quot;***Try it on your calculator…***&amp;quot;&quot;/&gt;&lt;property id=&quot;20307&quot; value=&quot;294&quot;/&gt;&lt;/object&gt;&lt;object type=&quot;3&quot; unique_id=&quot;20253&quot;&gt;&lt;property id=&quot;20148&quot; value=&quot;5&quot;/&gt;&lt;property id=&quot;20300&quot; value=&quot;Slide 55 - &amp;quot;***Seperation Problem #2***&amp;quot;&quot;/&gt;&lt;property id=&quot;20307&quot; value=&quot;295&quot;/&gt;&lt;/object&gt;&lt;object type=&quot;3&quot; unique_id=&quot;20541&quot;&gt;&lt;property id=&quot;20148&quot; value=&quot;5&quot;/&gt;&lt;property id=&quot;20300&quot; value=&quot;Slide 56 - &amp;quot;***What do you do?***&amp;quot;&quot;/&gt;&lt;property id=&quot;20307&quot; value=&quot;296&quot;/&gt;&lt;/object&gt;&lt;object type=&quot;3&quot; unique_id=&quot;20836&quot;&gt;&lt;property id=&quot;20148&quot; value=&quot;5&quot;/&gt;&lt;property id=&quot;20300&quot; value=&quot;Slide 57 - &amp;quot;*******Seperation problem #2***&amp;quot;&quot;/&gt;&lt;property id=&quot;20307&quot; value=&quot;297&quot;/&gt;&lt;/object&gt;&lt;object type=&quot;3&quot; unique_id=&quot;21052&quot;&gt;&lt;property id=&quot;20148&quot; value=&quot;5&quot;/&gt;&lt;property id=&quot;20300&quot; value=&quot;Slide 58 - &amp;quot;***Seperation problem #2***&amp;quot;&quot;/&gt;&lt;property id=&quot;20307&quot; value=&quot;298&quot;/&gt;&lt;/object&gt;&lt;object type=&quot;3&quot; unique_id=&quot;21361&quot;&gt;&lt;property id=&quot;20148&quot; value=&quot;5&quot;/&gt;&lt;property id=&quot;20300&quot; value=&quot;Slide 59 - &amp;quot;***Seperation problem #2***&amp;quot;&quot;/&gt;&lt;property id=&quot;20307&quot; value=&quot;299&quot;/&gt;&lt;/object&gt;&lt;object type=&quot;3&quot; unique_id=&quot;21722&quot;&gt;&lt;property id=&quot;20148&quot; value=&quot;5&quot;/&gt;&lt;property id=&quot;20300&quot; value=&quot;Slide 61 - &amp;quot;Practice, practice,practice…&amp;quot;&quot;/&gt;&lt;property id=&quot;20307&quot; value=&quot;300&quot;/&gt;&lt;/object&gt;&lt;object type=&quot;3&quot; unique_id=&quot;21723&quot;&gt;&lt;property id=&quot;20148&quot; value=&quot;5&quot;/&gt;&lt;property id=&quot;20300&quot; value=&quot;Slide 62 - &amp;quot;Practice makes perfect!&amp;quot;&quot;/&gt;&lt;property id=&quot;20307&quot; value=&quot;301&quot;/&gt;&lt;/object&gt;&lt;object type=&quot;3&quot; unique_id=&quot;22153&quot;&gt;&lt;property id=&quot;20148&quot; value=&quot;5&quot;/&gt;&lt;property id=&quot;20300&quot; value=&quot;Slide 14 - &amp;quot;***REDO ****MU/Time Calculation Factors*****&amp;quot;&quot;/&gt;&lt;property id=&quot;20307&quot; value=&quot;308&quot;/&gt;&lt;/object&gt;&lt;object type=&quot;3&quot; unique_id=&quot;22154&quot;&gt;&lt;property id=&quot;20148&quot; value=&quot;5&quot;/&gt;&lt;property id=&quot;20300&quot; value=&quot;Slide 34 - &amp;quot;MU/Time Calculation Factors&amp;quot;&quot;/&gt;&lt;property id=&quot;20307&quot; value=&quot;309&quot;/&gt;&lt;/object&gt;&lt;object type=&quot;3&quot; unique_id=&quot;22155&quot;&gt;&lt;property id=&quot;20148&quot; value=&quot;5&quot;/&gt;&lt;property id=&quot;20300&quot; value=&quot;Slide 26 - &amp;quot;Patient Attenuation Factors&amp;quot;&quot;/&gt;&lt;property id=&quot;20307&quot; value=&quot;310&quot;/&gt;&lt;/object&gt;&lt;object type=&quot;3&quot; unique_id=&quot;22756&quot;&gt;&lt;property id=&quot;20148&quot; value=&quot;5&quot;/&gt;&lt;property id=&quot;20300&quot; value=&quot;Slide 36&quot;/&gt;&lt;property id=&quot;20307&quot; value=&quot;311&quot;/&gt;&lt;/object&gt;&lt;object type=&quot;3&quot; unique_id=&quot;22757&quot;&gt;&lt;property id=&quot;20148&quot; value=&quot;5&quot;/&gt;&lt;property id=&quot;20300&quot; value=&quot;Slide 37 - &amp;quot;Using Sp (or PSF) and Sc (or COF) factors for MU Calcs with TMR&amp;quot;&quot;/&gt;&lt;property id=&quot;20307&quot; value=&quot;312&quot;/&gt;&lt;/object&gt;&lt;object type=&quot;3&quot; unique_id=&quot;22758&quot;&gt;&lt;property id=&quot;20148&quot; value=&quot;5&quot;/&gt;&lt;property id=&quot;20300&quot; value=&quot;Slide 38 - &amp;quot;Using Sp and Sc factors for MU Calcs with TMR&amp;quot;&quot;/&gt;&lt;property id=&quot;20307&quot; value=&quot;313&quot;/&gt;&lt;/object&gt;&lt;object type=&quot;3&quot; unique_id=&quot;22759&quot;&gt;&lt;property id=&quot;20148&quot; value=&quot;5&quot;/&gt;&lt;property id=&quot;20300&quot; value=&quot;Slide 39 - &amp;quot;Using Sp and Sc factors for MU Calcs with TMR&amp;quot;&quot;/&gt;&lt;property id=&quot;20307&quot; value=&quot;314&quot;/&gt;&lt;/object&gt;&lt;object type=&quot;3&quot; unique_id=&quot;22760&quot;&gt;&lt;property id=&quot;20148&quot; value=&quot;5&quot;/&gt;&lt;property id=&quot;20300&quot; value=&quot;Slide 40 - &amp;quot;Using Sp (or PSF) and Sc (or COF) factors for MU Calcs with TMR&amp;quot;&quot;/&gt;&lt;property id=&quot;20307&quot; value=&quot;315&quot;/&gt;&lt;/object&gt;&lt;object type=&quot;3&quot; unique_id=&quot;22761&quot;&gt;&lt;property id=&quot;20148&quot; value=&quot;5&quot;/&gt;&lt;property id=&quot;20300&quot; value=&quot;Slide 41 - &amp;quot;Using Sc and Sp factors for MU Calcs with TMR&amp;quot;&quot;/&gt;&lt;property id=&quot;20307&quot; value=&quot;316&quot;/&gt;&lt;/object&gt;&lt;object type=&quot;3&quot; unique_id=&quot;22762&quot;&gt;&lt;property id=&quot;20148&quot; value=&quot;5&quot;/&gt;&lt;property id=&quot;20300&quot; value=&quot;Slide 42 - &amp;quot;Using Sp and Sc factors for MU Calcs with TMR&amp;quot;&quot;/&gt;&lt;property id=&quot;20307&quot; value=&quot;317&quot;/&gt;&lt;/object&gt;&lt;object type=&quot;3&quot; unique_id=&quot;22763&quot;&gt;&lt;property id=&quot;20148&quot; value=&quot;5&quot;/&gt;&lt;property id=&quot;20300&quot; value=&quot;Slide 43 - &amp;quot;Using Sp and Sc factors for MU Calcs with TMR&amp;quot;&quot;/&gt;&lt;property id=&quot;20307&quot; value=&quot;318&quot;/&gt;&lt;/object&gt;&lt;object type=&quot;3&quot; unique_id=&quot;22765&quot;&gt;&lt;property id=&quot;20148&quot; value=&quot;5&quot;/&gt;&lt;property id=&quot;20300&quot; value=&quot;Slide 45 - &amp;quot;Using Sp and Sc factors for MU Calcs with TMR&amp;quot;&quot;/&gt;&lt;property id=&quot;20307&quot; value=&quot;320&quot;/&gt;&lt;/object&gt;&lt;object type=&quot;3&quot; unique_id=&quot;22766&quot;&gt;&lt;property id=&quot;20148&quot; value=&quot;5&quot;/&gt;&lt;property id=&quot;20300&quot; value=&quot;Slide 46 - &amp;quot;Sp and Sc factors&amp;quot;&quot;/&gt;&lt;property id=&quot;20307&quot; value=&quot;321&quot;/&gt;&lt;/object&gt;&lt;object type=&quot;3&quot; unique_id=&quot;22767&quot;&gt;&lt;property id=&quot;20148&quot; value=&quot;5&quot;/&gt;&lt;property id=&quot;20300&quot; value=&quot;Slide 47 - &amp;quot;Sp and Sc factors&amp;quot;&quot;/&gt;&lt;property id=&quot;20307&quot; value=&quot;322&quot;/&gt;&lt;/object&gt;&lt;object type=&quot;3&quot; unique_id=&quot;25372&quot;&gt;&lt;property id=&quot;20148&quot; value=&quot;5&quot;/&gt;&lt;property id=&quot;20300&quot; value=&quot;Slide 48&quot;/&gt;&lt;property id=&quot;20307&quot; value=&quot;323&quot;/&gt;&lt;/object&gt;&lt;object type=&quot;3&quot; unique_id=&quot;25373&quot;&gt;&lt;property id=&quot;20148&quot; value=&quot;5&quot;/&gt;&lt;property id=&quot;20300&quot; value=&quot;Slide 60 - &amp;quot;***ReDO END HERE***2010&amp;quot;&quot;/&gt;&lt;property id=&quot;20307&quot; value=&quot;324&quot;/&gt;&lt;/object&gt;&lt;object type=&quot;3&quot; unique_id=&quot;25886&quot;&gt;&lt;property id=&quot;20148&quot; value=&quot;5&quot;/&gt;&lt;property id=&quot;20300&quot; value=&quot;Slide 44 - &amp;quot;Factors needed include:&amp;#x0D;&amp;#x0A;&amp;quot;&quot;/&gt;&lt;property id=&quot;20307&quot; value=&quot;325&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550</TotalTime>
  <Words>2670</Words>
  <Application>Microsoft Office PowerPoint</Application>
  <PresentationFormat>On-screen Show (4:3)</PresentationFormat>
  <Paragraphs>477</Paragraphs>
  <Slides>59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Calibri</vt:lpstr>
      <vt:lpstr>Lucida Sans Unicode</vt:lpstr>
      <vt:lpstr>Verdana</vt:lpstr>
      <vt:lpstr>Wingdings</vt:lpstr>
      <vt:lpstr>Wingdings 2</vt:lpstr>
      <vt:lpstr>Wingdings 3</vt:lpstr>
      <vt:lpstr>Concourse</vt:lpstr>
      <vt:lpstr>AL305-Physics II  </vt:lpstr>
      <vt:lpstr>Calibrated Isocenter Distance</vt:lpstr>
      <vt:lpstr>Calibrated Isocenter Distance </vt:lpstr>
      <vt:lpstr>Maximum Dose: Dmax</vt:lpstr>
      <vt:lpstr>Dmax Dose</vt:lpstr>
      <vt:lpstr>Dmax Dose</vt:lpstr>
      <vt:lpstr>Dmax</vt:lpstr>
      <vt:lpstr>Exit dose</vt:lpstr>
      <vt:lpstr>Scatter</vt:lpstr>
      <vt:lpstr>Scatter</vt:lpstr>
      <vt:lpstr>Back Scatter Factor</vt:lpstr>
      <vt:lpstr>BSF</vt:lpstr>
      <vt:lpstr>BSF</vt:lpstr>
      <vt:lpstr>MU/Time Calculation Factors</vt:lpstr>
      <vt:lpstr>Output Factor –or- Cfs</vt:lpstr>
      <vt:lpstr>Output Factor –or- Cfs</vt:lpstr>
      <vt:lpstr>Output factor = Cfs</vt:lpstr>
      <vt:lpstr>Cfs or Output factor Calc</vt:lpstr>
      <vt:lpstr>Output calc</vt:lpstr>
      <vt:lpstr>Output Calc</vt:lpstr>
      <vt:lpstr> Problem #1, Stanton text,page198    </vt:lpstr>
      <vt:lpstr>Problem #1, Stanton text,page 198</vt:lpstr>
      <vt:lpstr>Equivlent Square Fields </vt:lpstr>
      <vt:lpstr>ESF = 4 x A/P</vt:lpstr>
      <vt:lpstr> Cattn factor</vt:lpstr>
      <vt:lpstr>Patient Attenuation Factors</vt:lpstr>
      <vt:lpstr>PDD</vt:lpstr>
      <vt:lpstr>PDD</vt:lpstr>
      <vt:lpstr>PDD- SEE PAGE 499 IN THE WASHINGTON TEXTBOOK</vt:lpstr>
      <vt:lpstr>TAR</vt:lpstr>
      <vt:lpstr>TAR VISUAL IS FOUND ON PAGE 500 OF WASHINGTON. </vt:lpstr>
      <vt:lpstr>TMR</vt:lpstr>
      <vt:lpstr>TMR VISUAL - PAGE 501 IN WASHINGTON.</vt:lpstr>
      <vt:lpstr>MU/Time Calculation Factors</vt:lpstr>
      <vt:lpstr>NMU calcs. Here we go!</vt:lpstr>
      <vt:lpstr>Using Sp (or PSF) and Sc (or COF) factors for MU Calcs with TMR</vt:lpstr>
      <vt:lpstr>Using Sp and Sc factors for MU Calcs with TMR</vt:lpstr>
      <vt:lpstr>Using Sp and Sc factors for MU Calcs with TMR</vt:lpstr>
      <vt:lpstr>Using Sp (or PSF) and Sc (or COF) factors for MU Calcs with TMR</vt:lpstr>
      <vt:lpstr>Using Sc and Sp factors for MU Calcs with TMR</vt:lpstr>
      <vt:lpstr>Using Sp and Sc factors for MU Calcs with TMR</vt:lpstr>
      <vt:lpstr>Using Sp and Sc factors for MU Calcs with TMR</vt:lpstr>
      <vt:lpstr>Factors needed include: </vt:lpstr>
      <vt:lpstr>Using Sp and Sc factors for MU Calcs with TMR</vt:lpstr>
      <vt:lpstr>Sp and Sc factors</vt:lpstr>
      <vt:lpstr>Sp and Sc factors</vt:lpstr>
      <vt:lpstr>NMU Calc</vt:lpstr>
      <vt:lpstr>Nmu calc </vt:lpstr>
      <vt:lpstr>Written Assigment Key,Problem #2</vt:lpstr>
      <vt:lpstr>Written Assignment Key, Separation Problems</vt:lpstr>
      <vt:lpstr>Separation problem #1</vt:lpstr>
      <vt:lpstr>Now…Please try it on your calculator…</vt:lpstr>
      <vt:lpstr>Separation Problem #2</vt:lpstr>
      <vt:lpstr>***What do you do?***</vt:lpstr>
      <vt:lpstr>Separation problem #2</vt:lpstr>
      <vt:lpstr>Separation problem #2</vt:lpstr>
      <vt:lpstr>Seperation problem #2</vt:lpstr>
      <vt:lpstr>Practice, practice,practice…</vt:lpstr>
      <vt:lpstr>Practice makes perfect!</vt:lpstr>
    </vt:vector>
  </TitlesOfParts>
  <Company>Washburn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AL305-Physics II</dc:title>
  <dc:creator>zzjkrati</dc:creator>
  <cp:lastModifiedBy>john.kratina</cp:lastModifiedBy>
  <cp:revision>309</cp:revision>
  <dcterms:created xsi:type="dcterms:W3CDTF">2009-01-28T21:28:40Z</dcterms:created>
  <dcterms:modified xsi:type="dcterms:W3CDTF">2014-05-10T00:48:56Z</dcterms:modified>
</cp:coreProperties>
</file>